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318" r:id="rId2"/>
    <p:sldId id="317" r:id="rId3"/>
    <p:sldId id="314" r:id="rId4"/>
    <p:sldId id="306" r:id="rId5"/>
    <p:sldId id="272" r:id="rId6"/>
    <p:sldId id="313" r:id="rId7"/>
    <p:sldId id="273" r:id="rId8"/>
    <p:sldId id="279" r:id="rId9"/>
    <p:sldId id="277" r:id="rId10"/>
    <p:sldId id="278" r:id="rId11"/>
    <p:sldId id="290" r:id="rId12"/>
    <p:sldId id="289" r:id="rId13"/>
    <p:sldId id="294" r:id="rId14"/>
    <p:sldId id="298" r:id="rId15"/>
    <p:sldId id="287" r:id="rId16"/>
    <p:sldId id="299" r:id="rId17"/>
    <p:sldId id="281" r:id="rId18"/>
    <p:sldId id="305" r:id="rId19"/>
    <p:sldId id="310" r:id="rId20"/>
    <p:sldId id="267" r:id="rId21"/>
  </p:sldIdLst>
  <p:sldSz cx="9144000" cy="6858000" type="screen4x3"/>
  <p:notesSz cx="6858000" cy="994727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006600"/>
    <a:srgbClr val="CC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9" autoAdjust="0"/>
    <p:restoredTop sz="94660"/>
  </p:normalViewPr>
  <p:slideViewPr>
    <p:cSldViewPr>
      <p:cViewPr>
        <p:scale>
          <a:sx n="114" d="100"/>
          <a:sy n="114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641D88-A757-4FF0-8E0C-797E71806547}" type="datetimeFigureOut">
              <a:rPr lang="hu-HU"/>
              <a:pPr>
                <a:defRPr/>
              </a:pPr>
              <a:t>2022. 04. 25.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BC57BB1-183F-46FC-B422-0DDD167B34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993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6D21B-EE96-469D-83B8-8DDC512F0AF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C05FD-9835-49EB-8379-1C3973F2B2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259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05FD-9835-49EB-8379-1C3973F2B24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239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05FD-9835-49EB-8379-1C3973F2B24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129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05FD-9835-49EB-8379-1C3973F2B24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1249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05FD-9835-49EB-8379-1C3973F2B24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302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05FD-9835-49EB-8379-1C3973F2B24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121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83C6F-89B3-4AA4-831F-28C1E63BB50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50543917"/>
      </p:ext>
    </p:extLst>
  </p:cSld>
  <p:clrMapOvr>
    <a:masterClrMapping/>
  </p:clrMapOvr>
  <p:transition spd="slow" advClick="0" advTm="7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3E386-37FE-4E17-8F08-D2528DD2DA3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4565046"/>
      </p:ext>
    </p:extLst>
  </p:cSld>
  <p:clrMapOvr>
    <a:masterClrMapping/>
  </p:clrMapOvr>
  <p:transition spd="slow" advClick="0" advTm="7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C04A-B3A2-4C22-8296-163D62587AF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60432416"/>
      </p:ext>
    </p:extLst>
  </p:cSld>
  <p:clrMapOvr>
    <a:masterClrMapping/>
  </p:clrMapOvr>
  <p:transition spd="slow" advClick="0" advTm="7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6E402-70D1-4E53-BAEE-3DEF613553A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743495"/>
      </p:ext>
    </p:extLst>
  </p:cSld>
  <p:clrMapOvr>
    <a:masterClrMapping/>
  </p:clrMapOvr>
  <p:transition spd="slow" advClick="0" advTm="7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B2A2B-27B4-42CA-BE7C-87A60BF2770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76684571"/>
      </p:ext>
    </p:extLst>
  </p:cSld>
  <p:clrMapOvr>
    <a:masterClrMapping/>
  </p:clrMapOvr>
  <p:transition spd="slow" advClick="0" advTm="7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5DC9B-33B2-4E8C-9ED2-D404EDBE90F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13857421"/>
      </p:ext>
    </p:extLst>
  </p:cSld>
  <p:clrMapOvr>
    <a:masterClrMapping/>
  </p:clrMapOvr>
  <p:transition spd="slow" advClick="0" advTm="7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CABF-101E-43C6-99B4-97F5212C876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4683787"/>
      </p:ext>
    </p:extLst>
  </p:cSld>
  <p:clrMapOvr>
    <a:masterClrMapping/>
  </p:clrMapOvr>
  <p:transition spd="slow" advClick="0" advTm="7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7AA8A-FD80-496C-92A6-8BCE1B52BA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50852663"/>
      </p:ext>
    </p:extLst>
  </p:cSld>
  <p:clrMapOvr>
    <a:masterClrMapping/>
  </p:clrMapOvr>
  <p:transition spd="slow" advClick="0" advTm="7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7B385-7AE1-42EB-812F-887CD99B2E9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28564644"/>
      </p:ext>
    </p:extLst>
  </p:cSld>
  <p:clrMapOvr>
    <a:masterClrMapping/>
  </p:clrMapOvr>
  <p:transition spd="slow" advClick="0" advTm="7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426F3-E8AE-4A5E-946C-6970297A96F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54921369"/>
      </p:ext>
    </p:extLst>
  </p:cSld>
  <p:clrMapOvr>
    <a:masterClrMapping/>
  </p:clrMapOvr>
  <p:transition spd="slow" advClick="0" advTm="7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BC308-ADBA-43FB-AC60-4A1C39DD369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95191328"/>
      </p:ext>
    </p:extLst>
  </p:cSld>
  <p:clrMapOvr>
    <a:masterClrMapping/>
  </p:clrMapOvr>
  <p:transition spd="slow" advClick="0" advTm="7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AA0C95F-6609-4CDF-8575-C9FB526468A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 advTm="7000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felvi.h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zocm@vhf.hu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643192" cy="922114"/>
          </a:xfrm>
        </p:spPr>
        <p:txBody>
          <a:bodyPr/>
          <a:lstStyle/>
          <a:p>
            <a:r>
              <a:rPr lang="hu-HU" b="1" dirty="0" smtClean="0">
                <a:latin typeface="Gabriola" panose="04040605051002020D02" pitchFamily="82" charset="0"/>
              </a:rPr>
              <a:t>Veszprémi Érseki Főiskola</a:t>
            </a:r>
            <a:endParaRPr lang="hu-HU" b="1" dirty="0">
              <a:latin typeface="Gabriola" panose="04040605051002020D02" pitchFamily="82" charset="0"/>
            </a:endParaRPr>
          </a:p>
        </p:txBody>
      </p:sp>
      <p:pic>
        <p:nvPicPr>
          <p:cNvPr id="2050" name="Picture 2" descr="Új néven működik tovább a Hittudományi Főisk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7" y="1730328"/>
            <a:ext cx="7806385" cy="40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30307"/>
      </p:ext>
    </p:extLst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146_466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b="12726"/>
          <a:stretch>
            <a:fillRect/>
          </a:stretch>
        </p:blipFill>
        <p:spPr bwMode="auto">
          <a:xfrm>
            <a:off x="6156176" y="2808012"/>
            <a:ext cx="2800627" cy="179921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243" name="Cím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98321" cy="1008534"/>
          </a:xfrm>
        </p:spPr>
        <p:txBody>
          <a:bodyPr/>
          <a:lstStyle/>
          <a:p>
            <a:pPr eaLnBrk="1" hangingPunct="1"/>
            <a:r>
              <a:rPr lang="hu-HU" altLang="hu-HU" sz="3600" dirty="0" smtClean="0">
                <a:latin typeface="Gabriola" panose="04040605051002020D02" pitchFamily="82" charset="0"/>
              </a:rPr>
              <a:t>Személyiségfejlesztés, önismeret</a:t>
            </a:r>
          </a:p>
        </p:txBody>
      </p:sp>
      <p:sp>
        <p:nvSpPr>
          <p:cNvPr id="10244" name="Tartalom helye 2"/>
          <p:cNvSpPr>
            <a:spLocks noGrp="1"/>
          </p:cNvSpPr>
          <p:nvPr>
            <p:ph idx="1"/>
          </p:nvPr>
        </p:nvSpPr>
        <p:spPr>
          <a:xfrm>
            <a:off x="539552" y="1772816"/>
            <a:ext cx="7848600" cy="194436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altLang="hu-HU" dirty="0" smtClean="0">
                <a:latin typeface="Footlight MT Light" pitchFamily="18" charset="0"/>
              </a:rPr>
              <a:t>    </a:t>
            </a:r>
            <a:r>
              <a:rPr lang="hu-HU" altLang="hu-HU" sz="2800" dirty="0" smtClean="0">
                <a:latin typeface="Gabriola" panose="04040605051002020D02" pitchFamily="82" charset="0"/>
              </a:rPr>
              <a:t>A hallgatók olyan kiscsoportos foglalkozásokon is részt vesznek, amelyek személyiségük fejlődését szolgálják, hogy képessé váljanak a hatékony segítésre.</a:t>
            </a:r>
          </a:p>
          <a:p>
            <a:pPr eaLnBrk="1" hangingPunct="1"/>
            <a:endParaRPr lang="hu-HU" altLang="hu-HU" dirty="0" smtClean="0"/>
          </a:p>
        </p:txBody>
      </p:sp>
      <p:sp>
        <p:nvSpPr>
          <p:cNvPr id="4" name="Ellipszis 3"/>
          <p:cNvSpPr/>
          <p:nvPr/>
        </p:nvSpPr>
        <p:spPr>
          <a:xfrm>
            <a:off x="744856" y="3322844"/>
            <a:ext cx="2420938" cy="22240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>
                <a:solidFill>
                  <a:schemeClr val="tx1"/>
                </a:solidFill>
                <a:latin typeface="Gabriola" panose="04040605051002020D02" pitchFamily="82" charset="0"/>
              </a:rPr>
              <a:t>Kommunikációs tréning</a:t>
            </a:r>
          </a:p>
        </p:txBody>
      </p:sp>
      <p:sp>
        <p:nvSpPr>
          <p:cNvPr id="6" name="Ellipszis 5"/>
          <p:cNvSpPr/>
          <p:nvPr/>
        </p:nvSpPr>
        <p:spPr>
          <a:xfrm>
            <a:off x="1979712" y="4524853"/>
            <a:ext cx="2376488" cy="21066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>
                <a:solidFill>
                  <a:schemeClr val="tx1"/>
                </a:solidFill>
                <a:latin typeface="Gabriola" panose="04040605051002020D02" pitchFamily="82" charset="0"/>
              </a:rPr>
              <a:t>Segítő beszélgetés</a:t>
            </a:r>
          </a:p>
        </p:txBody>
      </p:sp>
      <p:sp>
        <p:nvSpPr>
          <p:cNvPr id="7" name="Ellipszis 6"/>
          <p:cNvSpPr/>
          <p:nvPr/>
        </p:nvSpPr>
        <p:spPr>
          <a:xfrm>
            <a:off x="3550886" y="3680160"/>
            <a:ext cx="2592288" cy="22272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 dirty="0" err="1">
                <a:solidFill>
                  <a:schemeClr val="tx1"/>
                </a:solidFill>
                <a:latin typeface="Gabriola" panose="04040605051002020D02" pitchFamily="82" charset="0"/>
              </a:rPr>
              <a:t>Szociálterápiás</a:t>
            </a:r>
            <a:r>
              <a:rPr lang="hu-HU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 szerepjáték</a:t>
            </a: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IMG_7133.JPG"/>
          <p:cNvPicPr>
            <a:picLocks noChangeAspect="1"/>
          </p:cNvPicPr>
          <p:nvPr/>
        </p:nvPicPr>
        <p:blipFill rotWithShape="1">
          <a:blip r:embed="rId2" cstate="print"/>
          <a:srcRect b="18294"/>
          <a:stretch/>
        </p:blipFill>
        <p:spPr>
          <a:xfrm>
            <a:off x="1591453" y="1343355"/>
            <a:ext cx="4095831" cy="223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dirty="0" smtClean="0">
                <a:solidFill>
                  <a:srgbClr val="006600"/>
                </a:solidFill>
                <a:latin typeface="Gabriola" panose="04040605051002020D02" pitchFamily="82" charset="0"/>
              </a:rPr>
              <a:t>Szakmai napok</a:t>
            </a:r>
            <a:r>
              <a:rPr lang="hu-HU" altLang="hu-HU" dirty="0" smtClean="0">
                <a:solidFill>
                  <a:srgbClr val="006600"/>
                </a:solidFill>
                <a:latin typeface="Gabriola" panose="04040605051002020D02" pitchFamily="82" charset="0"/>
              </a:rPr>
              <a:t/>
            </a:r>
            <a:br>
              <a:rPr lang="hu-HU" altLang="hu-HU" dirty="0" smtClean="0">
                <a:solidFill>
                  <a:srgbClr val="006600"/>
                </a:solidFill>
                <a:latin typeface="Gabriola" panose="04040605051002020D02" pitchFamily="82" charset="0"/>
              </a:rPr>
            </a:br>
            <a:r>
              <a:rPr lang="hu-HU" altLang="hu-HU" sz="2800" dirty="0" smtClean="0">
                <a:solidFill>
                  <a:srgbClr val="006600"/>
                </a:solidFill>
                <a:latin typeface="Gabriola" panose="04040605051002020D02" pitchFamily="82" charset="0"/>
              </a:rPr>
              <a:t>november 19-én (Szent Erzsébet napján)</a:t>
            </a:r>
          </a:p>
        </p:txBody>
      </p:sp>
      <p:pic>
        <p:nvPicPr>
          <p:cNvPr id="29698" name="Picture 2" descr="http://www.vhf.hu/sites/default/files/styles/thumb800w/public/galeriak/14-03-27/hpim1951.jpg?itok=lp1Dg2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2119"/>
            <a:ext cx="3027158" cy="230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Kép 11" descr="D:\anyagok\Dokumentumok\Tanrend\szakmai nap\2019\képek\válogatás honlapra\20191127_11374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r="7433"/>
          <a:stretch/>
        </p:blipFill>
        <p:spPr bwMode="auto">
          <a:xfrm>
            <a:off x="5897009" y="4149080"/>
            <a:ext cx="2192941" cy="2448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Kép 12" descr="D:\anyagok\Dokumentumok\Tanrend\szakmai nap\2019\képek\válogatás honlapra\20191127_1145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04715"/>
            <a:ext cx="2291242" cy="26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Kép 13" descr="D:\anyagok\Dokumentumok\Tanrend\szakmai nap\2019\képek\20191119_11204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7" y="2904852"/>
            <a:ext cx="2808312" cy="202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Kép 15" descr="D:\anyagok\Dokumentumok\Tanrend\szakmai nap\2018\képek\img_5292_160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39663"/>
            <a:ext cx="2728869" cy="1744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11" descr="http://www.vhf.hu/sites/default/files/styles/thumb800w/public/galeriak/14-03-20/szakest_2013_142.jpg?itok=QUn_RJ1X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620207">
            <a:off x="5782365" y="3817404"/>
            <a:ext cx="2925068" cy="2223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4473099" cy="738336"/>
          </a:xfrm>
        </p:spPr>
        <p:txBody>
          <a:bodyPr/>
          <a:lstStyle/>
          <a:p>
            <a:r>
              <a:rPr lang="hu-HU" altLang="hu-HU" sz="4000" dirty="0" smtClean="0">
                <a:solidFill>
                  <a:srgbClr val="006600"/>
                </a:solidFill>
                <a:latin typeface="Gabriola" panose="04040605051002020D02" pitchFamily="82" charset="0"/>
              </a:rPr>
              <a:t>Szakestek</a:t>
            </a:r>
            <a:r>
              <a:rPr lang="hu-HU" altLang="hu-HU" dirty="0" smtClean="0">
                <a:solidFill>
                  <a:srgbClr val="006600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30722" name="Picture 2" descr="http://www.vhf.hu/sites/default/files/styles/thumb800w/public/galeriak/15-11-04/szakest_2015.jpg?itok=MUttRf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2855">
            <a:off x="323856" y="1427701"/>
            <a:ext cx="2795514" cy="2096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24" name="Picture 4" descr="http://www.vhf.hu/sites/default/files/styles/thumb800w/public/galeriak/14-03-20/letoltes_2012.04.20._001.jpg?itok=PSCxFVZ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5728">
            <a:off x="5922734" y="1347125"/>
            <a:ext cx="2938165" cy="2236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26" name="Picture 6" descr="http://www.vhf.hu/sites/default/files/styles/thumb800w/public/galeriak/14-03-20/letoltes_2012.04.20._047.jpg?itok=d72P9_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205852"/>
            <a:ext cx="2986485" cy="227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http://www.vhf.hu/sites/default/files/styles/thumb800w/public/galeriak/14-03-20/szakest_2013_014.jpg?itok=qSRD5q7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292" y="3573015"/>
            <a:ext cx="3024336" cy="2302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 descr="160_60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97" y="3637594"/>
            <a:ext cx="2949252" cy="2211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nyagok\Dokumentumok\Honlap anyagai Szociális Tanulmányok Tanszék\új honlap 2022-től\Finnország térké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"/>
          <a:stretch/>
        </p:blipFill>
        <p:spPr bwMode="auto">
          <a:xfrm>
            <a:off x="2013906" y="199058"/>
            <a:ext cx="2269141" cy="36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23928" y="199058"/>
            <a:ext cx="4824536" cy="647799"/>
          </a:xfrm>
        </p:spPr>
        <p:txBody>
          <a:bodyPr/>
          <a:lstStyle/>
          <a:p>
            <a:r>
              <a:rPr lang="hu-HU" altLang="hu-HU" sz="4000" dirty="0" smtClean="0">
                <a:solidFill>
                  <a:srgbClr val="006600"/>
                </a:solidFill>
                <a:latin typeface="Gabriola" panose="04040605051002020D02" pitchFamily="82" charset="0"/>
              </a:rPr>
              <a:t>Erasmus+ lehetőségek </a:t>
            </a:r>
          </a:p>
        </p:txBody>
      </p:sp>
      <p:pic>
        <p:nvPicPr>
          <p:cNvPr id="7" name="Kép 6" descr="P30980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6572">
            <a:off x="4459315" y="916801"/>
            <a:ext cx="1945648" cy="1459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Kép 8" descr="IMG_0094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635" y="2404694"/>
            <a:ext cx="2317128" cy="125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ercs vízszintesen 9"/>
          <p:cNvSpPr/>
          <p:nvPr/>
        </p:nvSpPr>
        <p:spPr>
          <a:xfrm rot="20773598">
            <a:off x="270445" y="1087555"/>
            <a:ext cx="2232025" cy="103346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>
                <a:latin typeface="Courier New" pitchFamily="49" charset="0"/>
                <a:cs typeface="Courier New" pitchFamily="49" charset="0"/>
              </a:rPr>
              <a:t>Finnország</a:t>
            </a:r>
          </a:p>
        </p:txBody>
      </p:sp>
      <p:pic>
        <p:nvPicPr>
          <p:cNvPr id="31747" name="Picture 3" descr="S63014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23034">
            <a:off x="1128493" y="3831976"/>
            <a:ext cx="2142176" cy="14248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kercs vízszintesen 10"/>
          <p:cNvSpPr/>
          <p:nvPr/>
        </p:nvSpPr>
        <p:spPr>
          <a:xfrm rot="356939">
            <a:off x="6563761" y="1019973"/>
            <a:ext cx="2232025" cy="103346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 err="1" smtClean="0">
                <a:latin typeface="Courier New" pitchFamily="49" charset="0"/>
                <a:cs typeface="Courier New" pitchFamily="49" charset="0"/>
              </a:rPr>
              <a:t>Freiburg</a:t>
            </a:r>
            <a:endParaRPr lang="hu-H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kercs vízszintesen 11"/>
          <p:cNvSpPr/>
          <p:nvPr/>
        </p:nvSpPr>
        <p:spPr>
          <a:xfrm rot="356939">
            <a:off x="3681427" y="4052460"/>
            <a:ext cx="2026031" cy="983879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>
                <a:latin typeface="Courier New" pitchFamily="49" charset="0"/>
                <a:cs typeface="Courier New" pitchFamily="49" charset="0"/>
              </a:rPr>
              <a:t>Kolozsvár</a:t>
            </a:r>
          </a:p>
        </p:txBody>
      </p:sp>
      <p:pic>
        <p:nvPicPr>
          <p:cNvPr id="13" name="Kép 12" descr="DSC_0153.JPG"/>
          <p:cNvPicPr/>
          <p:nvPr/>
        </p:nvPicPr>
        <p:blipFill>
          <a:blip r:embed="rId7" cstate="print"/>
          <a:stretch>
            <a:fillRect/>
          </a:stretch>
        </p:blipFill>
        <p:spPr>
          <a:xfrm rot="773090">
            <a:off x="3880239" y="2539940"/>
            <a:ext cx="2543142" cy="16268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anyagok\Dokumentumok\Honlap anyagai Szociális Tanulmányok Tanszék\új honlap 2022-től\Németország tartományo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2166319"/>
            <a:ext cx="2471560" cy="339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14" descr="Magyar nyelv 12. - II. Nyelv és társadalom - 13. Magyar nyelvjárások a  határon innen és túl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18200" b="7658"/>
          <a:stretch/>
        </p:blipFill>
        <p:spPr bwMode="auto">
          <a:xfrm>
            <a:off x="3275856" y="5019687"/>
            <a:ext cx="3141587" cy="1376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648072"/>
          </a:xfrm>
        </p:spPr>
        <p:txBody>
          <a:bodyPr/>
          <a:lstStyle/>
          <a:p>
            <a:r>
              <a:rPr lang="hu-HU" altLang="hu-HU" dirty="0" smtClean="0">
                <a:solidFill>
                  <a:srgbClr val="006600"/>
                </a:solidFill>
                <a:latin typeface="Gabriola" panose="04040605051002020D02" pitchFamily="82" charset="0"/>
              </a:rPr>
              <a:t>A VÉF egyéb szolgáltatásai</a:t>
            </a:r>
          </a:p>
        </p:txBody>
      </p:sp>
      <p:sp>
        <p:nvSpPr>
          <p:cNvPr id="5" name="Folyamatábra: Lyukszalag 4"/>
          <p:cNvSpPr/>
          <p:nvPr/>
        </p:nvSpPr>
        <p:spPr>
          <a:xfrm>
            <a:off x="133125" y="1280614"/>
            <a:ext cx="4176712" cy="995191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800" dirty="0">
              <a:latin typeface="Footlight MT Light" pitchFamily="18" charset="0"/>
            </a:endParaRPr>
          </a:p>
          <a:p>
            <a:pPr algn="ctr">
              <a:defRPr/>
            </a:pPr>
            <a:r>
              <a:rPr lang="hu-HU" sz="3600" dirty="0">
                <a:latin typeface="Gabriola" panose="04040605051002020D02" pitchFamily="82" charset="0"/>
              </a:rPr>
              <a:t>Kollégium</a:t>
            </a:r>
          </a:p>
          <a:p>
            <a:pPr algn="ctr">
              <a:defRPr/>
            </a:pPr>
            <a:endParaRPr lang="hu-HU" dirty="0"/>
          </a:p>
        </p:txBody>
      </p:sp>
      <p:pic>
        <p:nvPicPr>
          <p:cNvPr id="36868" name="Picture 4" descr="http://www.vhf.hu/sites/default/files/styles/thumb800w/public/galeriak/13-02-14/dscf6249.jpg?itok=7xzj6W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4418">
            <a:off x="316982" y="2288365"/>
            <a:ext cx="2290112" cy="1719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http://www.vhf.hu/sites/default/files/styles/thumb800w/public/galeriak/13-02-14/dscf6247.jpg?itok=O7Nl_p9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4731">
            <a:off x="2821803" y="2125601"/>
            <a:ext cx="1377158" cy="1839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olyamatábra: Lyukszalag 8"/>
          <p:cNvSpPr/>
          <p:nvPr/>
        </p:nvSpPr>
        <p:spPr>
          <a:xfrm>
            <a:off x="133125" y="3906587"/>
            <a:ext cx="4319588" cy="935037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800" dirty="0">
              <a:latin typeface="Footlight MT Light" pitchFamily="18" charset="0"/>
            </a:endParaRPr>
          </a:p>
          <a:p>
            <a:pPr algn="ctr">
              <a:defRPr/>
            </a:pPr>
            <a:r>
              <a:rPr lang="hu-HU" sz="3600" dirty="0">
                <a:latin typeface="Gabriola" panose="04040605051002020D02" pitchFamily="82" charset="0"/>
              </a:rPr>
              <a:t>Könyvtár</a:t>
            </a:r>
          </a:p>
          <a:p>
            <a:pPr algn="ctr">
              <a:defRPr/>
            </a:pPr>
            <a:endParaRPr lang="hu-HU" dirty="0"/>
          </a:p>
        </p:txBody>
      </p:sp>
      <p:sp>
        <p:nvSpPr>
          <p:cNvPr id="10" name="Tekercs vízszintesen 9"/>
          <p:cNvSpPr/>
          <p:nvPr/>
        </p:nvSpPr>
        <p:spPr>
          <a:xfrm>
            <a:off x="4719562" y="2275805"/>
            <a:ext cx="3889375" cy="103346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latin typeface="Gabriola" panose="04040605051002020D02" pitchFamily="82" charset="0"/>
              </a:rPr>
              <a:t>Menza</a:t>
            </a:r>
          </a:p>
        </p:txBody>
      </p:sp>
      <p:sp>
        <p:nvSpPr>
          <p:cNvPr id="11" name="Folyamatábra: Lyukszalag 10"/>
          <p:cNvSpPr/>
          <p:nvPr/>
        </p:nvSpPr>
        <p:spPr>
          <a:xfrm>
            <a:off x="4693047" y="5445224"/>
            <a:ext cx="4319587" cy="935037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800" dirty="0">
              <a:latin typeface="Footlight MT Light" pitchFamily="18" charset="0"/>
            </a:endParaRPr>
          </a:p>
          <a:p>
            <a:pPr algn="ctr">
              <a:defRPr/>
            </a:pPr>
            <a:r>
              <a:rPr lang="hu-HU" sz="3600" dirty="0">
                <a:latin typeface="Gabriola" panose="04040605051002020D02" pitchFamily="82" charset="0"/>
              </a:rPr>
              <a:t>Angol, német nyelvoktatás</a:t>
            </a:r>
          </a:p>
          <a:p>
            <a:pPr algn="ctr">
              <a:defRPr/>
            </a:pPr>
            <a:endParaRPr lang="hu-HU" sz="3600" dirty="0">
              <a:latin typeface="Gabriola" panose="04040605051002020D02" pitchFamily="82" charset="0"/>
            </a:endParaRPr>
          </a:p>
        </p:txBody>
      </p:sp>
      <p:sp>
        <p:nvSpPr>
          <p:cNvPr id="12" name="Folyamatábra: Lyukszalag 11"/>
          <p:cNvSpPr/>
          <p:nvPr/>
        </p:nvSpPr>
        <p:spPr>
          <a:xfrm>
            <a:off x="4578579" y="1280614"/>
            <a:ext cx="4319587" cy="935038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800" dirty="0">
              <a:latin typeface="Footlight MT Light" pitchFamily="18" charset="0"/>
            </a:endParaRPr>
          </a:p>
          <a:p>
            <a:pPr algn="ctr">
              <a:defRPr/>
            </a:pPr>
            <a:r>
              <a:rPr lang="hu-HU" sz="3600" dirty="0">
                <a:latin typeface="Gabriola" panose="04040605051002020D02" pitchFamily="82" charset="0"/>
              </a:rPr>
              <a:t>Sportolási lehetőség</a:t>
            </a:r>
          </a:p>
          <a:p>
            <a:pPr algn="ctr">
              <a:defRPr/>
            </a:pPr>
            <a:endParaRPr lang="hu-HU" dirty="0"/>
          </a:p>
        </p:txBody>
      </p:sp>
      <p:pic>
        <p:nvPicPr>
          <p:cNvPr id="6149" name="Picture 5" descr="Lehet, hogy egy kép erről: szöv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841624"/>
            <a:ext cx="3529508" cy="134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ersekifoiskola.hu/images/phocagallery/etkeztetes/thumbs/phoca_thumb_l_vhf_092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4" descr="https://ersekifoiskola.hu/images/phocagallery/etkeztetes/thumbs/phoca_thumb_l_vhf_092_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https://ersekifoiskola.hu/images/phocagallery/etkeztetes/thumbs/phoca_thumb_l_vhf_092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76" y="3212977"/>
            <a:ext cx="3272347" cy="23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716016" y="2512964"/>
            <a:ext cx="4122986" cy="187795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kern="1200" dirty="0">
                <a:solidFill>
                  <a:srgbClr val="002060"/>
                </a:solidFill>
                <a:latin typeface="Gabriola" panose="04040605051002020D02" pitchFamily="82" charset="0"/>
                <a:ea typeface="+mn-ea"/>
                <a:cs typeface="Arial" charset="0"/>
              </a:rPr>
              <a:t>Pártfogói szolgálatok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kern="1200" dirty="0">
                <a:solidFill>
                  <a:srgbClr val="002060"/>
                </a:solidFill>
                <a:latin typeface="Gabriola" panose="04040605051002020D02" pitchFamily="82" charset="0"/>
                <a:ea typeface="+mn-ea"/>
                <a:cs typeface="Arial" charset="0"/>
              </a:rPr>
              <a:t>Alkohol- és drogambulanciák; 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kern="1200" dirty="0">
                <a:solidFill>
                  <a:srgbClr val="002060"/>
                </a:solidFill>
                <a:latin typeface="Gabriola" panose="04040605051002020D02" pitchFamily="82" charset="0"/>
                <a:ea typeface="+mn-ea"/>
                <a:cs typeface="Arial" charset="0"/>
              </a:rPr>
              <a:t>Hajléktalanszállók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kern="1200" dirty="0">
                <a:solidFill>
                  <a:srgbClr val="002060"/>
                </a:solidFill>
                <a:latin typeface="Gabriola" panose="04040605051002020D02" pitchFamily="82" charset="0"/>
                <a:ea typeface="+mn-ea"/>
                <a:cs typeface="Arial" charset="0"/>
              </a:rPr>
              <a:t>Fogyatékosok intézményei</a:t>
            </a:r>
          </a:p>
          <a:p>
            <a:pPr marL="0" indent="0">
              <a:buNone/>
              <a:defRPr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95536" y="910676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altLang="hu-H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anose="04040605051002020D02" pitchFamily="82" charset="0"/>
              </a:rPr>
              <a:t>hol lehet </a:t>
            </a:r>
            <a:r>
              <a:rPr lang="hu-HU" altLang="hu-H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anose="04040605051002020D02" pitchFamily="82" charset="0"/>
              </a:rPr>
              <a:t>vele elhelyezkedni</a:t>
            </a:r>
            <a:r>
              <a:rPr lang="hu-HU" altLang="hu-H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anose="04040605051002020D02" pitchFamily="82" charset="0"/>
              </a:rPr>
              <a:t>?</a:t>
            </a:r>
            <a:endParaRPr lang="hu-H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Gabriola" panose="04040605051002020D02" pitchFamily="82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4868170"/>
            <a:ext cx="7920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altLang="hu-H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anose="04040605051002020D02" pitchFamily="82" charset="0"/>
              </a:rPr>
              <a:t>államilag elismert diplomát ad</a:t>
            </a:r>
            <a:endParaRPr lang="hu-H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reflection blurRad="12700" stA="28000" endPos="45000" dist="1000" dir="5400000" sy="-100000" algn="bl" rotWithShape="0"/>
              </a:effectLst>
              <a:latin typeface="Gabriola" panose="04040605051002020D02" pitchFamily="82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67544" y="2420888"/>
            <a:ext cx="4152187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solidFill>
                  <a:srgbClr val="002060"/>
                </a:solidFill>
                <a:latin typeface="Gabriola" panose="04040605051002020D02" pitchFamily="82" charset="0"/>
              </a:rPr>
              <a:t>Önkormányzatok;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solidFill>
                  <a:srgbClr val="002060"/>
                </a:solidFill>
                <a:latin typeface="Gabriola" panose="04040605051002020D02" pitchFamily="82" charset="0"/>
              </a:rPr>
              <a:t>Civil szervezetek, alapítványok;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solidFill>
                  <a:srgbClr val="002060"/>
                </a:solidFill>
                <a:latin typeface="Gabriola" panose="04040605051002020D02" pitchFamily="82" charset="0"/>
              </a:rPr>
              <a:t>Iskolák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solidFill>
                  <a:srgbClr val="002060"/>
                </a:solidFill>
                <a:latin typeface="Gabriola" panose="04040605051002020D02" pitchFamily="82" charset="0"/>
              </a:rPr>
              <a:t>Idősek otthonai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solidFill>
                  <a:srgbClr val="002060"/>
                </a:solidFill>
                <a:latin typeface="Gabriola" panose="04040605051002020D02" pitchFamily="82" charset="0"/>
              </a:rPr>
              <a:t>Család és </a:t>
            </a:r>
            <a:r>
              <a:rPr lang="hu-HU" altLang="hu-H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gyermekjóléti </a:t>
            </a:r>
            <a:r>
              <a:rPr lang="hu-HU" altLang="hu-HU" sz="2400" dirty="0">
                <a:solidFill>
                  <a:srgbClr val="002060"/>
                </a:solidFill>
                <a:latin typeface="Gabriola" panose="04040605051002020D02" pitchFamily="82" charset="0"/>
              </a:rPr>
              <a:t>szolgálatok </a:t>
            </a:r>
            <a:endParaRPr lang="hu-HU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013. Mindennapok h&amp;odblac;sei nyertes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3" y="1484784"/>
            <a:ext cx="4928989" cy="177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Hauszbeck Dó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2" r="6992"/>
          <a:stretch>
            <a:fillRect/>
          </a:stretch>
        </p:blipFill>
        <p:spPr bwMode="auto">
          <a:xfrm>
            <a:off x="151620" y="4929014"/>
            <a:ext cx="1538633" cy="17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2014. Mindennapok h&amp;odblac;sei nyertese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4" y="3501008"/>
            <a:ext cx="5192749" cy="142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zis 5"/>
          <p:cNvSpPr/>
          <p:nvPr/>
        </p:nvSpPr>
        <p:spPr>
          <a:xfrm>
            <a:off x="1222201" y="1438821"/>
            <a:ext cx="936104" cy="18705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3059831" y="3356993"/>
            <a:ext cx="936105" cy="18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38918" name="Picture 6" descr="mindennapok H&amp;Odblac;SE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22"/>
          <a:stretch>
            <a:fillRect/>
          </a:stretch>
        </p:blipFill>
        <p:spPr bwMode="auto">
          <a:xfrm>
            <a:off x="250763" y="88439"/>
            <a:ext cx="1369058" cy="128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Szövegdoboz 9"/>
          <p:cNvSpPr txBox="1">
            <a:spLocks noChangeArrowheads="1"/>
          </p:cNvSpPr>
          <p:nvPr/>
        </p:nvSpPr>
        <p:spPr bwMode="auto">
          <a:xfrm>
            <a:off x="4411589" y="1114897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/>
              <a:t>2013</a:t>
            </a:r>
          </a:p>
        </p:txBody>
      </p:sp>
      <p:sp>
        <p:nvSpPr>
          <p:cNvPr id="19465" name="Szövegdoboz 10"/>
          <p:cNvSpPr txBox="1">
            <a:spLocks noChangeArrowheads="1"/>
          </p:cNvSpPr>
          <p:nvPr/>
        </p:nvSpPr>
        <p:spPr bwMode="auto">
          <a:xfrm>
            <a:off x="4667200" y="3410701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/>
              <a:t>2014</a:t>
            </a:r>
          </a:p>
        </p:txBody>
      </p:sp>
      <p:sp>
        <p:nvSpPr>
          <p:cNvPr id="19466" name="Szövegdoboz 12"/>
          <p:cNvSpPr txBox="1">
            <a:spLocks noChangeArrowheads="1"/>
          </p:cNvSpPr>
          <p:nvPr/>
        </p:nvSpPr>
        <p:spPr bwMode="auto">
          <a:xfrm>
            <a:off x="1690253" y="6340701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/>
              <a:t>2015</a:t>
            </a:r>
          </a:p>
        </p:txBody>
      </p:sp>
      <p:sp>
        <p:nvSpPr>
          <p:cNvPr id="16" name="Szalag felülnézetben 15"/>
          <p:cNvSpPr/>
          <p:nvPr/>
        </p:nvSpPr>
        <p:spPr>
          <a:xfrm>
            <a:off x="5522007" y="620688"/>
            <a:ext cx="3471059" cy="1261212"/>
          </a:xfrm>
          <a:prstGeom prst="ribbon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19468" name="Szövegdoboz 16"/>
          <p:cNvSpPr txBox="1">
            <a:spLocks noChangeArrowheads="1"/>
          </p:cNvSpPr>
          <p:nvPr/>
        </p:nvSpPr>
        <p:spPr bwMode="auto">
          <a:xfrm>
            <a:off x="3575823" y="6340701"/>
            <a:ext cx="42490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 smtClean="0"/>
              <a:t>Bővebben: http://mindennapokhosei.hu/</a:t>
            </a:r>
            <a:endParaRPr lang="hu-HU" altLang="hu-HU" sz="1600" dirty="0"/>
          </a:p>
        </p:txBody>
      </p:sp>
      <p:sp>
        <p:nvSpPr>
          <p:cNvPr id="13" name="Téglalap 12"/>
          <p:cNvSpPr/>
          <p:nvPr/>
        </p:nvSpPr>
        <p:spPr>
          <a:xfrm>
            <a:off x="6573460" y="732500"/>
            <a:ext cx="1368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Ők is nálunk végeztek!</a:t>
            </a:r>
          </a:p>
        </p:txBody>
      </p:sp>
      <p:pic>
        <p:nvPicPr>
          <p:cNvPr id="2050" name="Picture 2" descr="D:\anyagok\Képek\ünnepségek\Hornig-díj átadás Magvas Máriának 2019.11.27\Hornig-díj átadás 2019. 11.27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232" y="3911094"/>
            <a:ext cx="3162610" cy="211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zalag felülnézetben 16"/>
          <p:cNvSpPr/>
          <p:nvPr/>
        </p:nvSpPr>
        <p:spPr>
          <a:xfrm>
            <a:off x="5700344" y="3024608"/>
            <a:ext cx="3002948" cy="772186"/>
          </a:xfrm>
          <a:prstGeom prst="ribbon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 smtClean="0"/>
              <a:t>Hornig-díj</a:t>
            </a:r>
            <a:endParaRPr lang="hu-HU" dirty="0"/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468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7656101" cy="43247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u-HU" altLang="hu-HU" sz="2800" dirty="0" smtClean="0">
                <a:latin typeface="Gabriola" panose="04040605051002020D02" pitchFamily="82" charset="0"/>
              </a:rPr>
              <a:t>Olyan fiatalokat, </a:t>
            </a:r>
            <a:r>
              <a:rPr lang="hu-HU" altLang="hu-H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akik</a:t>
            </a:r>
            <a:r>
              <a:rPr lang="hu-HU" altLang="hu-HU" sz="2800" dirty="0" smtClean="0">
                <a:latin typeface="Gabriola" panose="04040605051002020D02" pitchFamily="82" charset="0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hu-HU" altLang="hu-HU" sz="2800" dirty="0" smtClean="0">
                <a:latin typeface="Gabriola" panose="04040605051002020D02" pitchFamily="82" charset="0"/>
              </a:rPr>
              <a:t>- 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NYITOTTAK</a:t>
            </a:r>
            <a:r>
              <a:rPr lang="hu-HU" altLang="hu-HU" sz="2800" dirty="0" smtClean="0">
                <a:latin typeface="Gabriola" panose="04040605051002020D02" pitchFamily="82" charset="0"/>
              </a:rPr>
              <a:t> a környezetükben felmerülő szociális</a:t>
            </a:r>
          </a:p>
          <a:p>
            <a:pPr eaLnBrk="1" hangingPunct="1">
              <a:buFontTx/>
              <a:buNone/>
              <a:defRPr/>
            </a:pPr>
            <a:r>
              <a:rPr lang="hu-HU" altLang="hu-HU" sz="2800" dirty="0" smtClean="0">
                <a:latin typeface="Gabriola" panose="04040605051002020D02" pitchFamily="82" charset="0"/>
              </a:rPr>
              <a:t>	problémák iránt;	</a:t>
            </a:r>
          </a:p>
          <a:p>
            <a:pPr eaLnBrk="1" hangingPunct="1">
              <a:buFontTx/>
              <a:buNone/>
              <a:defRPr/>
            </a:pPr>
            <a:r>
              <a:rPr lang="hu-HU" altLang="hu-HU" sz="2800" dirty="0" smtClean="0">
                <a:latin typeface="Gabriola" panose="04040605051002020D02" pitchFamily="82" charset="0"/>
              </a:rPr>
              <a:t>- szívesen vállalják bajbajutott 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EMBERTÁRSAIK SEGÍTÉSÉT</a:t>
            </a:r>
            <a:r>
              <a:rPr lang="hu-HU" altLang="hu-HU" sz="2800" dirty="0" smtClean="0">
                <a:latin typeface="Gabriola" panose="04040605051002020D02" pitchFamily="82" charset="0"/>
              </a:rPr>
              <a:t>;</a:t>
            </a:r>
          </a:p>
          <a:p>
            <a:pPr eaLnBrk="1" hangingPunct="1">
              <a:buFontTx/>
              <a:buNone/>
              <a:defRPr/>
            </a:pPr>
            <a:r>
              <a:rPr lang="hu-HU" altLang="hu-HU" sz="2800" dirty="0" smtClean="0">
                <a:latin typeface="Gabriola" panose="04040605051002020D02" pitchFamily="82" charset="0"/>
              </a:rPr>
              <a:t>- késztetést éreznek arra, hogy "felelősen gondolkodjanak” 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KÖZÖSSÉGÜK JÖVŐJÉRŐL;</a:t>
            </a:r>
          </a:p>
          <a:p>
            <a:pPr eaLnBrk="1" hangingPunct="1">
              <a:buFontTx/>
              <a:buNone/>
              <a:defRPr/>
            </a:pPr>
            <a:r>
              <a:rPr lang="hu-HU" altLang="hu-HU" sz="2800" dirty="0" smtClean="0">
                <a:latin typeface="Gabriola" panose="04040605051002020D02" pitchFamily="82" charset="0"/>
              </a:rPr>
              <a:t>- 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ÉRDEKLŐDNEK A TÁRSADALOMTUDOMÁNYOK </a:t>
            </a:r>
            <a:r>
              <a:rPr lang="hu-HU" altLang="hu-HU" sz="2800" dirty="0" smtClean="0">
                <a:latin typeface="Gabriola" panose="04040605051002020D02" pitchFamily="82" charset="0"/>
              </a:rPr>
              <a:t>iránt és széleskörű ismeretet kívánnak szerezni az emberi kapcsolatokról.</a:t>
            </a:r>
          </a:p>
        </p:txBody>
      </p:sp>
      <p:sp>
        <p:nvSpPr>
          <p:cNvPr id="4" name="Téglalap 3"/>
          <p:cNvSpPr/>
          <p:nvPr/>
        </p:nvSpPr>
        <p:spPr>
          <a:xfrm rot="194159">
            <a:off x="1753109" y="569405"/>
            <a:ext cx="594906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altLang="hu-H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anose="04040605051002020D02" pitchFamily="82" charset="0"/>
              </a:rPr>
              <a:t>Kiket várunk hallgatóknak?</a:t>
            </a:r>
            <a:endParaRPr lang="hu-H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Gabriola" panose="04040605051002020D02" pitchFamily="82" charset="0"/>
            </a:endParaRP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zöveg helye 4"/>
          <p:cNvSpPr>
            <a:spLocks noGrp="1"/>
          </p:cNvSpPr>
          <p:nvPr>
            <p:ph type="body" idx="1"/>
          </p:nvPr>
        </p:nvSpPr>
        <p:spPr>
          <a:xfrm>
            <a:off x="2051720" y="260649"/>
            <a:ext cx="5688632" cy="504056"/>
          </a:xfrm>
        </p:spPr>
        <p:txBody>
          <a:bodyPr/>
          <a:lstStyle/>
          <a:p>
            <a:pPr algn="ctr"/>
            <a:r>
              <a:rPr lang="hu-HU" altLang="hu-HU" dirty="0" smtClean="0">
                <a:solidFill>
                  <a:srgbClr val="006600"/>
                </a:solidFill>
                <a:latin typeface="Gabriola" panose="04040605051002020D02" pitchFamily="82" charset="0"/>
              </a:rPr>
              <a:t>Szociális munka </a:t>
            </a:r>
            <a:r>
              <a:rPr lang="hu-HU" altLang="hu-HU" dirty="0">
                <a:solidFill>
                  <a:srgbClr val="006600"/>
                </a:solidFill>
                <a:latin typeface="Gabriola" panose="04040605051002020D02" pitchFamily="82" charset="0"/>
              </a:rPr>
              <a:t>a</a:t>
            </a:r>
            <a:r>
              <a:rPr lang="hu-HU" altLang="hu-HU" dirty="0" smtClean="0">
                <a:solidFill>
                  <a:srgbClr val="006600"/>
                </a:solidFill>
                <a:latin typeface="Gabriola" panose="04040605051002020D02" pitchFamily="82" charset="0"/>
              </a:rPr>
              <a:t>lapszak (BA) 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sz="half" idx="2"/>
          </p:nvPr>
        </p:nvSpPr>
        <p:spPr>
          <a:xfrm>
            <a:off x="185366" y="836713"/>
            <a:ext cx="8752718" cy="42484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b="1" dirty="0" smtClean="0">
                <a:latin typeface="Gabriola" panose="04040605051002020D02" pitchFamily="82" charset="0"/>
              </a:rPr>
              <a:t>Képzés ideje</a:t>
            </a:r>
            <a:r>
              <a:rPr lang="hu-HU" altLang="hu-HU" dirty="0" smtClean="0">
                <a:latin typeface="Gabriola" panose="04040605051002020D02" pitchFamily="82" charset="0"/>
              </a:rPr>
              <a:t>:           </a:t>
            </a:r>
            <a:r>
              <a:rPr lang="hu-HU" altLang="hu-HU" b="1" dirty="0" smtClean="0">
                <a:latin typeface="Gabriola" panose="04040605051002020D02" pitchFamily="82" charset="0"/>
              </a:rPr>
              <a:t>6 félév + 1félév </a:t>
            </a:r>
            <a:r>
              <a:rPr lang="hu-HU" altLang="hu-HU" dirty="0" smtClean="0">
                <a:latin typeface="Gabriola" panose="04040605051002020D02" pitchFamily="82" charset="0"/>
              </a:rPr>
              <a:t> intenzív szakmai gyakorlat</a:t>
            </a:r>
          </a:p>
          <a:p>
            <a:pPr eaLnBrk="1" hangingPunct="1">
              <a:buFontTx/>
              <a:buNone/>
            </a:pPr>
            <a:r>
              <a:rPr lang="hu-HU" altLang="hu-HU" b="1" dirty="0" smtClean="0">
                <a:latin typeface="Gabriola" panose="04040605051002020D02" pitchFamily="82" charset="0"/>
              </a:rPr>
              <a:t>Képzési formák: </a:t>
            </a:r>
          </a:p>
          <a:p>
            <a:pPr lvl="4" eaLnBrk="1" hangingPunct="1">
              <a:buFont typeface="Arial" charset="0"/>
              <a:buChar char="•"/>
            </a:pPr>
            <a:r>
              <a:rPr lang="hu-HU" altLang="hu-HU" sz="2400" dirty="0" smtClean="0">
                <a:latin typeface="Gabriola" panose="04040605051002020D02" pitchFamily="82" charset="0"/>
              </a:rPr>
              <a:t>nappali munkarend</a:t>
            </a:r>
          </a:p>
          <a:p>
            <a:pPr lvl="4" eaLnBrk="1" hangingPunct="1">
              <a:buFont typeface="Arial" charset="0"/>
              <a:buChar char="•"/>
            </a:pPr>
            <a:r>
              <a:rPr lang="hu-HU" altLang="hu-HU" sz="2400" dirty="0" smtClean="0">
                <a:latin typeface="Gabriola" panose="04040605051002020D02" pitchFamily="82" charset="0"/>
              </a:rPr>
              <a:t>levelező </a:t>
            </a:r>
            <a:r>
              <a:rPr lang="hu-HU" altLang="hu-HU" sz="2400" dirty="0">
                <a:latin typeface="Gabriola" panose="04040605051002020D02" pitchFamily="82" charset="0"/>
              </a:rPr>
              <a:t>munkarend</a:t>
            </a:r>
          </a:p>
          <a:p>
            <a:pPr marL="1828800" lvl="4" indent="0" eaLnBrk="1" hangingPunct="1">
              <a:buNone/>
            </a:pPr>
            <a:endParaRPr lang="hu-HU" altLang="hu-HU" sz="900" dirty="0" smtClean="0">
              <a:latin typeface="Gabriola" panose="04040605051002020D02" pitchFamily="82" charset="0"/>
            </a:endParaRPr>
          </a:p>
          <a:p>
            <a:pPr eaLnBrk="1" hangingPunct="1">
              <a:buFontTx/>
              <a:buNone/>
            </a:pPr>
            <a:r>
              <a:rPr lang="hu-HU" altLang="hu-HU" b="1" dirty="0" smtClean="0">
                <a:latin typeface="Gabriola" panose="04040605051002020D02" pitchFamily="82" charset="0"/>
              </a:rPr>
              <a:t>Finanszírozási formák:</a:t>
            </a:r>
          </a:p>
          <a:p>
            <a:pPr lvl="4" eaLnBrk="1" hangingPunct="1">
              <a:buFont typeface="Arial" charset="0"/>
              <a:buChar char="•"/>
            </a:pPr>
            <a:r>
              <a:rPr lang="hu-HU" altLang="hu-HU" sz="2400" dirty="0" smtClean="0">
                <a:latin typeface="Gabriola" panose="04040605051002020D02" pitchFamily="82" charset="0"/>
              </a:rPr>
              <a:t>államilag támogatott</a:t>
            </a:r>
          </a:p>
          <a:p>
            <a:pPr lvl="4" eaLnBrk="1" hangingPunct="1">
              <a:buFont typeface="Arial" charset="0"/>
              <a:buChar char="•"/>
            </a:pPr>
            <a:r>
              <a:rPr lang="hu-HU" altLang="hu-HU" sz="2400" dirty="0" smtClean="0">
                <a:latin typeface="Gabriola" panose="04040605051002020D02" pitchFamily="82" charset="0"/>
              </a:rPr>
              <a:t>önköltséges</a:t>
            </a:r>
          </a:p>
        </p:txBody>
      </p:sp>
      <p:sp>
        <p:nvSpPr>
          <p:cNvPr id="9" name="Lefelé nyíl 8"/>
          <p:cNvSpPr/>
          <p:nvPr/>
        </p:nvSpPr>
        <p:spPr>
          <a:xfrm>
            <a:off x="3275856" y="3861048"/>
            <a:ext cx="2808312" cy="78127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  <a:p>
            <a:pPr algn="ctr">
              <a:defRPr/>
            </a:pPr>
            <a:r>
              <a:rPr lang="hu-HU" sz="2000" b="1" dirty="0">
                <a:solidFill>
                  <a:srgbClr val="006600"/>
                </a:solidFill>
                <a:latin typeface="Gabriola" panose="04040605051002020D02" pitchFamily="82" charset="0"/>
              </a:rPr>
              <a:t>Továbbtanulási lehetőségek</a:t>
            </a:r>
          </a:p>
        </p:txBody>
      </p:sp>
      <p:sp>
        <p:nvSpPr>
          <p:cNvPr id="21509" name="Szövegdoboz 10"/>
          <p:cNvSpPr txBox="1">
            <a:spLocks noChangeArrowheads="1"/>
          </p:cNvSpPr>
          <p:nvPr/>
        </p:nvSpPr>
        <p:spPr bwMode="auto">
          <a:xfrm>
            <a:off x="185366" y="4488430"/>
            <a:ext cx="402659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latin typeface="Gabriola" panose="04040605051002020D02" pitchFamily="82" charset="0"/>
              </a:rPr>
              <a:t>Mester (</a:t>
            </a:r>
            <a:r>
              <a:rPr lang="hu-HU" altLang="hu-HU" sz="2400" b="1" dirty="0" smtClean="0">
                <a:latin typeface="Gabriola" panose="04040605051002020D02" pitchFamily="82" charset="0"/>
              </a:rPr>
              <a:t>MA) </a:t>
            </a:r>
            <a:r>
              <a:rPr lang="hu-HU" altLang="hu-HU" sz="2400" b="1" dirty="0">
                <a:latin typeface="Gabriola" panose="04040605051002020D02" pitchFamily="82" charset="0"/>
              </a:rPr>
              <a:t>szakok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latin typeface="Gabriola" panose="04040605051002020D02" pitchFamily="82" charset="0"/>
              </a:rPr>
              <a:t>szociális munka, szociológia, szociálpolitika, szociálpszichológia, közösségi és civil tanulmányok, kulturális antropológia, kisebbségpolitika, kriminológia stb.</a:t>
            </a:r>
          </a:p>
        </p:txBody>
      </p:sp>
      <p:sp>
        <p:nvSpPr>
          <p:cNvPr id="21510" name="Szövegdoboz 10"/>
          <p:cNvSpPr txBox="1">
            <a:spLocks noChangeArrowheads="1"/>
          </p:cNvSpPr>
          <p:nvPr/>
        </p:nvSpPr>
        <p:spPr bwMode="auto">
          <a:xfrm>
            <a:off x="4571883" y="4642318"/>
            <a:ext cx="43662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latin typeface="Gabriola" panose="04040605051002020D02" pitchFamily="82" charset="0"/>
              </a:rPr>
              <a:t>Posztgraduális képzések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latin typeface="Gabriola" panose="04040605051002020D02" pitchFamily="82" charset="0"/>
              </a:rPr>
              <a:t>pl. mentálhigiéné, gerontológia, iskolai szociális munka, </a:t>
            </a:r>
            <a:r>
              <a:rPr lang="hu-HU" altLang="hu-HU" sz="2400" dirty="0" err="1">
                <a:latin typeface="Gabriola" panose="04040605051002020D02" pitchFamily="82" charset="0"/>
              </a:rPr>
              <a:t>családterepauta-</a:t>
            </a:r>
            <a:r>
              <a:rPr lang="hu-HU" altLang="hu-HU" sz="2400" dirty="0">
                <a:latin typeface="Gabriola" panose="04040605051002020D02" pitchFamily="82" charset="0"/>
              </a:rPr>
              <a:t> családgondozó, </a:t>
            </a:r>
            <a:r>
              <a:rPr lang="hu-HU" altLang="hu-HU" sz="2400" dirty="0" err="1">
                <a:latin typeface="Gabriola" panose="04040605051002020D02" pitchFamily="82" charset="0"/>
              </a:rPr>
              <a:t>addiktológiai</a:t>
            </a:r>
            <a:r>
              <a:rPr lang="hu-HU" altLang="hu-HU" sz="2400" dirty="0">
                <a:latin typeface="Gabriola" panose="04040605051002020D02" pitchFamily="82" charset="0"/>
              </a:rPr>
              <a:t> konzultáns, közösségi animátor</a:t>
            </a: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21507" grpId="0" build="p"/>
      <p:bldP spid="9" grpId="0" animBg="1"/>
      <p:bldP spid="21509" grpId="0"/>
      <p:bldP spid="215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3"/>
          <p:cNvSpPr>
            <a:spLocks noGrp="1"/>
          </p:cNvSpPr>
          <p:nvPr>
            <p:ph type="title"/>
          </p:nvPr>
        </p:nvSpPr>
        <p:spPr>
          <a:xfrm>
            <a:off x="1547664" y="260350"/>
            <a:ext cx="6192688" cy="648370"/>
          </a:xfrm>
        </p:spPr>
        <p:txBody>
          <a:bodyPr/>
          <a:lstStyle/>
          <a:p>
            <a:r>
              <a:rPr lang="hu-HU" altLang="hu-HU" sz="3600" dirty="0" smtClean="0">
                <a:solidFill>
                  <a:srgbClr val="006600"/>
                </a:solidFill>
                <a:latin typeface="Gabriola" panose="04040605051002020D02" pitchFamily="82" charset="0"/>
              </a:rPr>
              <a:t>Felvételi információk</a:t>
            </a:r>
          </a:p>
        </p:txBody>
      </p:sp>
      <p:sp>
        <p:nvSpPr>
          <p:cNvPr id="22531" name="Szöveg helye 4"/>
          <p:cNvSpPr>
            <a:spLocks noGrp="1"/>
          </p:cNvSpPr>
          <p:nvPr>
            <p:ph type="body" idx="1"/>
          </p:nvPr>
        </p:nvSpPr>
        <p:spPr>
          <a:xfrm>
            <a:off x="2771800" y="836712"/>
            <a:ext cx="3823692" cy="503833"/>
          </a:xfrm>
        </p:spPr>
        <p:txBody>
          <a:bodyPr/>
          <a:lstStyle/>
          <a:p>
            <a:pPr algn="ctr"/>
            <a:r>
              <a:rPr lang="hu-HU" altLang="hu-HU" sz="3200" b="0" dirty="0" smtClean="0">
                <a:solidFill>
                  <a:srgbClr val="006600"/>
                </a:solidFill>
                <a:latin typeface="Gabriola" panose="04040605051002020D02" pitchFamily="82" charset="0"/>
              </a:rPr>
              <a:t>Szociális munka alapszak 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sz="half" idx="2"/>
          </p:nvPr>
        </p:nvSpPr>
        <p:spPr>
          <a:xfrm>
            <a:off x="539552" y="1412776"/>
            <a:ext cx="8353425" cy="5040982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hu-HU" sz="4200" b="1" dirty="0" smtClean="0">
                <a:latin typeface="Gabriola" panose="04040605051002020D02" pitchFamily="82" charset="0"/>
              </a:rPr>
              <a:t>Két pontszámítási mód alkalmazható</a:t>
            </a:r>
            <a:r>
              <a:rPr lang="hu-HU" sz="4200" dirty="0" smtClean="0">
                <a:latin typeface="Gabriola" panose="04040605051002020D02" pitchFamily="82" charset="0"/>
              </a:rPr>
              <a:t>: 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hu-HU" dirty="0" smtClean="0">
                <a:latin typeface="Gabriola" panose="04040605051002020D02" pitchFamily="82" charset="0"/>
              </a:rPr>
              <a:t>	</a:t>
            </a:r>
          </a:p>
          <a:p>
            <a:pPr marL="457200" indent="-457200" eaLnBrk="1" hangingPunct="1">
              <a:buFontTx/>
              <a:buNone/>
              <a:defRPr/>
            </a:pPr>
            <a:endParaRPr lang="hu-HU" dirty="0">
              <a:latin typeface="Footlight MT Light" pitchFamily="18" charset="0"/>
            </a:endParaRPr>
          </a:p>
          <a:p>
            <a:pPr marL="457200" indent="-457200" eaLnBrk="1" hangingPunct="1">
              <a:buFontTx/>
              <a:buNone/>
              <a:defRPr/>
            </a:pPr>
            <a:endParaRPr lang="hu-HU" dirty="0" smtClean="0">
              <a:latin typeface="Footlight MT Light" pitchFamily="18" charset="0"/>
            </a:endParaRPr>
          </a:p>
          <a:p>
            <a:pPr marL="457200" indent="-457200" eaLnBrk="1" hangingPunct="1">
              <a:buFontTx/>
              <a:buNone/>
              <a:defRPr/>
            </a:pPr>
            <a:endParaRPr lang="hu-HU" dirty="0">
              <a:latin typeface="Footlight MT Light" pitchFamily="18" charset="0"/>
            </a:endParaRPr>
          </a:p>
          <a:p>
            <a:pPr marL="457200" indent="-457200" eaLnBrk="1" hangingPunct="1">
              <a:buFontTx/>
              <a:buNone/>
              <a:defRPr/>
            </a:pPr>
            <a:endParaRPr lang="hu-HU" dirty="0" smtClean="0">
              <a:latin typeface="Footlight MT Light" pitchFamily="18" charset="0"/>
            </a:endParaRPr>
          </a:p>
          <a:p>
            <a:pPr marL="457200" indent="-457200" eaLnBrk="1" hangingPunct="1">
              <a:buFontTx/>
              <a:buNone/>
              <a:defRPr/>
            </a:pPr>
            <a:endParaRPr lang="hu-HU" dirty="0" smtClean="0">
              <a:latin typeface="Footlight MT Light" pitchFamily="18" charset="0"/>
            </a:endParaRPr>
          </a:p>
          <a:p>
            <a:pPr marL="457200" indent="-457200" eaLnBrk="1" hangingPunct="1">
              <a:buFontTx/>
              <a:buNone/>
              <a:defRPr/>
            </a:pPr>
            <a:endParaRPr lang="hu-HU" dirty="0">
              <a:latin typeface="Footlight MT Light" pitchFamily="18" charset="0"/>
            </a:endParaRPr>
          </a:p>
          <a:p>
            <a:pPr marL="457200" indent="-457200" eaLnBrk="1" hangingPunct="1">
              <a:buFontTx/>
              <a:buNone/>
              <a:defRPr/>
            </a:pPr>
            <a:endParaRPr lang="hu-HU" dirty="0" smtClean="0">
              <a:latin typeface="Footlight MT Light" pitchFamily="18" charset="0"/>
            </a:endParaRPr>
          </a:p>
          <a:p>
            <a:pPr marL="457200" indent="-457200" eaLnBrk="1" hangingPunct="1">
              <a:buFontTx/>
              <a:buNone/>
              <a:defRPr/>
            </a:pPr>
            <a:endParaRPr lang="hu-HU" dirty="0">
              <a:latin typeface="Footlight MT Light" pitchFamily="18" charset="0"/>
            </a:endParaRPr>
          </a:p>
          <a:p>
            <a:pPr marL="457200" indent="-457200" eaLnBrk="1" hangingPunct="1">
              <a:buFontTx/>
              <a:buNone/>
              <a:defRPr/>
            </a:pPr>
            <a:endParaRPr lang="hu-HU" dirty="0" smtClean="0">
              <a:latin typeface="Footlight MT Light" pitchFamily="18" charset="0"/>
            </a:endParaRPr>
          </a:p>
          <a:p>
            <a:pPr marL="457200" indent="-457200" eaLnBrk="1" hangingPunct="1">
              <a:buFontTx/>
              <a:buNone/>
              <a:defRPr/>
            </a:pPr>
            <a:endParaRPr lang="hu-HU" dirty="0">
              <a:latin typeface="Footlight MT Light" pitchFamily="18" charset="0"/>
            </a:endParaRPr>
          </a:p>
          <a:p>
            <a:pPr marL="457200" indent="-457200" eaLnBrk="1" hangingPunct="1">
              <a:buFontTx/>
              <a:buNone/>
              <a:defRPr/>
            </a:pPr>
            <a:endParaRPr lang="hu-HU" dirty="0">
              <a:latin typeface="Footlight MT Light" pitchFamily="18" charset="0"/>
            </a:endParaRPr>
          </a:p>
          <a:p>
            <a:pPr marL="457200" indent="-457200" eaLnBrk="1" hangingPunct="1">
              <a:buFontTx/>
              <a:buNone/>
              <a:defRPr/>
            </a:pPr>
            <a:endParaRPr lang="hu-HU" dirty="0" smtClean="0">
              <a:latin typeface="Footlight MT Light" pitchFamily="18" charset="0"/>
            </a:endParaRPr>
          </a:p>
          <a:p>
            <a:pPr marL="457200" indent="-457200" eaLnBrk="1" hangingPunct="1">
              <a:buFontTx/>
              <a:buNone/>
              <a:defRPr/>
            </a:pPr>
            <a:endParaRPr lang="hu-HU" dirty="0" smtClean="0">
              <a:latin typeface="Footlight MT Light" pitchFamily="18" charset="0"/>
            </a:endParaRPr>
          </a:p>
          <a:p>
            <a:pPr marL="457200" indent="-457200" eaLnBrk="1" hangingPunct="1">
              <a:buFontTx/>
              <a:buNone/>
              <a:defRPr/>
            </a:pPr>
            <a:r>
              <a:rPr lang="hu-HU" sz="3800" dirty="0" smtClean="0">
                <a:latin typeface="Gabriola" panose="04040605051002020D02" pitchFamily="82" charset="0"/>
              </a:rPr>
              <a:t>Egy tárgyból a szakon emelt szintű érettségi a követelmény:  magyar nyelv és irodalom, történelem, 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hu-HU" sz="3800" dirty="0" smtClean="0">
                <a:latin typeface="Gabriola" panose="04040605051002020D02" pitchFamily="82" charset="0"/>
              </a:rPr>
              <a:t>matematika, idegen nyelv és társadalomismeret.</a:t>
            </a:r>
            <a:endParaRPr lang="hu-HU" sz="3800" b="1" dirty="0" smtClean="0">
              <a:latin typeface="Gabriola" panose="04040605051002020D02" pitchFamily="82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u-HU" sz="3800" b="1" dirty="0" smtClean="0">
              <a:latin typeface="Gabriola" panose="04040605051002020D02" pitchFamily="82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hu-HU" sz="3800" b="1" dirty="0" smtClean="0">
                <a:latin typeface="Gabriola" panose="04040605051002020D02" pitchFamily="82" charset="0"/>
              </a:rPr>
              <a:t>Egyéb utak: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hu-HU" sz="3800" dirty="0" smtClean="0">
                <a:latin typeface="Gabriola" panose="04040605051002020D02" pitchFamily="82" charset="0"/>
              </a:rPr>
              <a:t>Pontszámítás felsőfokú oklevél alapján (a felsőfokú oklevél minősítésének megfelelően számított pontokból)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hu-HU" sz="3800" dirty="0" smtClean="0">
                <a:latin typeface="Gabriola" panose="04040605051002020D02" pitchFamily="82" charset="0"/>
              </a:rPr>
              <a:t>Pontszámítás felsőoktatási felvételi szakmai vizsga alapján (2005 előtt érettségizettek számára adott lehetőség az emelt szintű érettségi kiváltására)</a:t>
            </a:r>
          </a:p>
          <a:p>
            <a:pPr marL="0" indent="0" algn="ctr" eaLnBrk="1" hangingPunct="1">
              <a:buFontTx/>
              <a:buNone/>
              <a:defRPr/>
            </a:pPr>
            <a:endParaRPr lang="hu-HU" sz="3800" dirty="0" smtClean="0">
              <a:latin typeface="Gabriola" panose="04040605051002020D02" pitchFamily="82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hu-HU" sz="3800" dirty="0" smtClean="0">
              <a:latin typeface="Gabriola" panose="04040605051002020D02" pitchFamily="82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hu-HU" sz="3800" dirty="0" smtClean="0">
                <a:latin typeface="Gabriola" panose="04040605051002020D02" pitchFamily="82" charset="0"/>
              </a:rPr>
              <a:t>Pontos információk a </a:t>
            </a:r>
            <a:r>
              <a:rPr lang="hu-HU" sz="3800" dirty="0" err="1" smtClean="0">
                <a:solidFill>
                  <a:srgbClr val="002060"/>
                </a:solidFill>
                <a:latin typeface="Gabriola" panose="04040605051002020D02" pitchFamily="82" charset="0"/>
                <a:hlinkClick r:id="rId2"/>
              </a:rPr>
              <a:t>www.felvi.hu</a:t>
            </a:r>
            <a:r>
              <a:rPr lang="hu-HU" sz="3800" dirty="0" smtClean="0">
                <a:latin typeface="Gabriola" panose="04040605051002020D02" pitchFamily="82" charset="0"/>
              </a:rPr>
              <a:t>, illetve a szakról </a:t>
            </a:r>
            <a:r>
              <a:rPr lang="hu-HU" sz="3800" dirty="0">
                <a:latin typeface="Gabriola" panose="04040605051002020D02" pitchFamily="82" charset="0"/>
              </a:rPr>
              <a:t>további információk </a:t>
            </a:r>
            <a:r>
              <a:rPr lang="hu-HU" sz="3800" dirty="0" smtClean="0">
                <a:latin typeface="Gabriola" panose="04040605051002020D02" pitchFamily="82" charset="0"/>
              </a:rPr>
              <a:t>az alábbi linken olvashatók: https</a:t>
            </a:r>
            <a:r>
              <a:rPr lang="hu-HU" sz="3800" dirty="0">
                <a:latin typeface="Gabriola" panose="04040605051002020D02" pitchFamily="82" charset="0"/>
              </a:rPr>
              <a:t>://</a:t>
            </a:r>
            <a:r>
              <a:rPr lang="hu-HU" sz="3800" dirty="0" smtClean="0">
                <a:latin typeface="Gabriola" panose="04040605051002020D02" pitchFamily="82" charset="0"/>
              </a:rPr>
              <a:t>ersekifoiskola.hu/index.php/kepzeseink-oktatas/ba-szakok/szocialis-munka-ba-szak.html oldalon</a:t>
            </a:r>
          </a:p>
        </p:txBody>
      </p:sp>
      <p:pic>
        <p:nvPicPr>
          <p:cNvPr id="5" name="Kép 4" descr="https://www.felvi.hu/pub_bin/dload/FFT_21A/pontszamitas_AO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4111"/>
            <a:ext cx="6696744" cy="1882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3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3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39752" y="404664"/>
            <a:ext cx="4032448" cy="706091"/>
          </a:xfrm>
        </p:spPr>
        <p:txBody>
          <a:bodyPr/>
          <a:lstStyle/>
          <a:p>
            <a:r>
              <a:rPr lang="hu-HU" sz="3600" dirty="0" smtClean="0">
                <a:latin typeface="Gabriola" panose="04040605051002020D02" pitchFamily="82" charset="0"/>
              </a:rPr>
              <a:t>Képek a főiskoláról</a:t>
            </a:r>
            <a:endParaRPr lang="hu-HU" sz="3600" dirty="0">
              <a:latin typeface="Gabriola" panose="04040605051002020D02" pitchFamily="82" charset="0"/>
            </a:endParaRPr>
          </a:p>
        </p:txBody>
      </p:sp>
      <p:pic>
        <p:nvPicPr>
          <p:cNvPr id="1026" name="Picture 2" descr="D:\anyagok\Képek\látkép a szobákbó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" t="16522" r="74" b="923"/>
          <a:stretch/>
        </p:blipFill>
        <p:spPr bwMode="auto">
          <a:xfrm>
            <a:off x="374944" y="980728"/>
            <a:ext cx="8787707" cy="544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nyagok\Képek\VHF kepek\képek az épületről\internet kávézó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4"/>
          <a:stretch/>
        </p:blipFill>
        <p:spPr bwMode="auto">
          <a:xfrm>
            <a:off x="5436096" y="1655284"/>
            <a:ext cx="3360075" cy="21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nyagok\Képek\VHF kepek\képek az épületről\P81717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12722" r="6306" b="2612"/>
          <a:stretch/>
        </p:blipFill>
        <p:spPr bwMode="auto">
          <a:xfrm>
            <a:off x="5220072" y="3875239"/>
            <a:ext cx="3042605" cy="22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anyagok\Képek\VHF kepek\képek az épületről\P81717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825181" cy="211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anyagok\Képek\VHF kepek\képek az épületről\P81717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8" y="1628627"/>
            <a:ext cx="2995483" cy="22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620101"/>
      </p:ext>
    </p:extLst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67544" y="764704"/>
            <a:ext cx="7772400" cy="936625"/>
          </a:xfrm>
        </p:spPr>
        <p:txBody>
          <a:bodyPr/>
          <a:lstStyle/>
          <a:p>
            <a:pPr eaLnBrk="1" hangingPunct="1"/>
            <a:r>
              <a:rPr lang="hu-HU" altLang="hu-HU" sz="4000" dirty="0" smtClean="0">
                <a:latin typeface="Footlight MT Light" pitchFamily="18" charset="0"/>
              </a:rPr>
              <a:t/>
            </a:r>
            <a:br>
              <a:rPr lang="hu-HU" altLang="hu-HU" sz="4000" dirty="0" smtClean="0">
                <a:latin typeface="Footlight MT Light" pitchFamily="18" charset="0"/>
              </a:rPr>
            </a:br>
            <a:r>
              <a:rPr lang="hu-HU" altLang="hu-HU" sz="4000" dirty="0" smtClean="0">
                <a:solidFill>
                  <a:srgbClr val="006600"/>
                </a:solidFill>
                <a:latin typeface="Gabriola" panose="04040605051002020D02" pitchFamily="82" charset="0"/>
              </a:rPr>
              <a:t>A JELENTKEZÉSEDET VÁRJÁK</a:t>
            </a:r>
            <a:r>
              <a:rPr lang="hu-HU" altLang="hu-HU" sz="4000" dirty="0" smtClean="0">
                <a:latin typeface="Footlight MT Light" pitchFamily="18" charset="0"/>
              </a:rPr>
              <a:t/>
            </a:r>
            <a:br>
              <a:rPr lang="hu-HU" altLang="hu-HU" sz="4000" dirty="0" smtClean="0">
                <a:latin typeface="Footlight MT Light" pitchFamily="18" charset="0"/>
              </a:rPr>
            </a:br>
            <a:endParaRPr lang="hu-HU" altLang="hu-HU" sz="4000" dirty="0" smtClean="0">
              <a:latin typeface="Footlight MT Light" pitchFamily="18" charset="0"/>
            </a:endParaRPr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060575"/>
            <a:ext cx="4753223" cy="11271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hu-HU" altLang="hu-HU" dirty="0">
                <a:latin typeface="Gabriola" panose="04040605051002020D02" pitchFamily="82" charset="0"/>
              </a:rPr>
              <a:t>a</a:t>
            </a:r>
            <a:r>
              <a:rPr lang="hu-HU" altLang="hu-HU" dirty="0" smtClean="0">
                <a:latin typeface="Gabriola" panose="04040605051002020D02" pitchFamily="82" charset="0"/>
              </a:rPr>
              <a:t> szociális munka szak</a:t>
            </a:r>
          </a:p>
          <a:p>
            <a:pPr eaLnBrk="1" hangingPunct="1">
              <a:spcBef>
                <a:spcPts val="0"/>
              </a:spcBef>
            </a:pPr>
            <a:r>
              <a:rPr lang="hu-HU" altLang="hu-HU" dirty="0" smtClean="0">
                <a:latin typeface="Gabriola" panose="04040605051002020D02" pitchFamily="82" charset="0"/>
              </a:rPr>
              <a:t> tanárai és hallgatói.</a:t>
            </a:r>
          </a:p>
        </p:txBody>
      </p:sp>
      <p:pic>
        <p:nvPicPr>
          <p:cNvPr id="15365" name="Picture 11" descr="Kép 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794" y="3086937"/>
            <a:ext cx="4049237" cy="2646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llipszis 7"/>
          <p:cNvSpPr/>
          <p:nvPr/>
        </p:nvSpPr>
        <p:spPr>
          <a:xfrm>
            <a:off x="5348058" y="2132856"/>
            <a:ext cx="3240360" cy="165618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altLang="hu-HU" sz="2400" b="1" dirty="0" err="1">
                <a:solidFill>
                  <a:schemeClr val="accent3"/>
                </a:solidFill>
                <a:latin typeface="Gabriola" panose="04040605051002020D02" pitchFamily="82" charset="0"/>
              </a:rPr>
              <a:t>www</a:t>
            </a:r>
            <a:r>
              <a:rPr lang="hu-HU" altLang="hu-HU" sz="2400" b="1" dirty="0">
                <a:solidFill>
                  <a:schemeClr val="accent3"/>
                </a:solidFill>
                <a:latin typeface="Gabriola" panose="04040605051002020D02" pitchFamily="82" charset="0"/>
              </a:rPr>
              <a:t>. </a:t>
            </a:r>
            <a:r>
              <a:rPr lang="hu-HU" altLang="hu-HU" sz="2400" b="1" dirty="0" err="1" smtClean="0">
                <a:solidFill>
                  <a:schemeClr val="accent3"/>
                </a:solidFill>
                <a:latin typeface="Gabriola" panose="04040605051002020D02" pitchFamily="82" charset="0"/>
              </a:rPr>
              <a:t>ersekifoiskola.hu</a:t>
            </a:r>
            <a:endParaRPr lang="hu-HU" sz="2400" b="1" dirty="0">
              <a:solidFill>
                <a:schemeClr val="accent3"/>
              </a:solidFill>
              <a:latin typeface="Gabriola" panose="04040605051002020D02" pitchFamily="82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5348280" y="4437112"/>
            <a:ext cx="3544200" cy="14401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u-HU" altLang="hu-HU" sz="1800" kern="0" dirty="0" smtClean="0">
                <a:latin typeface="Gabriola" panose="04040605051002020D02" pitchFamily="82" charset="0"/>
              </a:rPr>
              <a:t>VESZPRÉMI ÉRSEKI FŐISKOLA </a:t>
            </a:r>
            <a:br>
              <a:rPr lang="hu-HU" altLang="hu-HU" sz="1800" kern="0" dirty="0" smtClean="0">
                <a:latin typeface="Gabriola" panose="04040605051002020D02" pitchFamily="82" charset="0"/>
              </a:rPr>
            </a:br>
            <a:r>
              <a:rPr lang="hu-HU" altLang="hu-HU" sz="1800" kern="0" dirty="0" smtClean="0">
                <a:latin typeface="Gabriola" panose="04040605051002020D02" pitchFamily="82" charset="0"/>
              </a:rPr>
              <a:t>SZOCIÁLIS TANULMÁNYOK TANSZÉK</a:t>
            </a:r>
          </a:p>
          <a:p>
            <a:pPr>
              <a:defRPr/>
            </a:pPr>
            <a:r>
              <a:rPr lang="hu-HU" altLang="hu-HU" sz="1800" kern="0" dirty="0" smtClean="0">
                <a:latin typeface="Gabriola" panose="04040605051002020D02" pitchFamily="82" charset="0"/>
              </a:rPr>
              <a:t>8200 Veszprém, Jutasi út 18/2. </a:t>
            </a:r>
            <a:br>
              <a:rPr lang="hu-HU" altLang="hu-HU" sz="1800" kern="0" dirty="0" smtClean="0">
                <a:latin typeface="Gabriola" panose="04040605051002020D02" pitchFamily="82" charset="0"/>
              </a:rPr>
            </a:br>
            <a:r>
              <a:rPr lang="hu-HU" altLang="hu-HU" sz="1800" kern="0" dirty="0" smtClean="0">
                <a:latin typeface="Gabriola" panose="04040605051002020D02" pitchFamily="82" charset="0"/>
              </a:rPr>
              <a:t>Telefon: 88/542-708 </a:t>
            </a:r>
          </a:p>
          <a:p>
            <a:pPr>
              <a:defRPr/>
            </a:pPr>
            <a:r>
              <a:rPr lang="hu-HU" altLang="hu-HU" sz="1800" kern="0" dirty="0" smtClean="0">
                <a:latin typeface="Gabriola" panose="04040605051002020D02" pitchFamily="82" charset="0"/>
              </a:rPr>
              <a:t>   E</a:t>
            </a:r>
            <a:r>
              <a:rPr lang="de-DE" altLang="hu-HU" sz="1800" kern="0" dirty="0" smtClean="0">
                <a:latin typeface="Gabriola" panose="04040605051002020D02" pitchFamily="82" charset="0"/>
              </a:rPr>
              <a:t>-mail: </a:t>
            </a:r>
            <a:r>
              <a:rPr lang="de-DE" altLang="hu-HU" sz="1800" kern="0" dirty="0" smtClean="0">
                <a:latin typeface="Gabriola" panose="04040605051002020D02" pitchFamily="82" charset="0"/>
                <a:hlinkClick r:id="rId3"/>
              </a:rPr>
              <a:t>szocm@vhf.hu</a:t>
            </a:r>
            <a:r>
              <a:rPr lang="de-DE" altLang="hu-HU" sz="1800" kern="0" dirty="0" smtClean="0">
                <a:latin typeface="Gabriola" panose="04040605051002020D02" pitchFamily="82" charset="0"/>
              </a:rPr>
              <a:t> </a:t>
            </a:r>
            <a:r>
              <a:rPr lang="hu-HU" altLang="hu-HU" sz="1800" kern="0" dirty="0" smtClean="0">
                <a:latin typeface="Gabriola" panose="04040605051002020D02" pitchFamily="82" charset="0"/>
              </a:rPr>
              <a:t/>
            </a:r>
            <a:br>
              <a:rPr lang="hu-HU" altLang="hu-HU" sz="1800" kern="0" dirty="0" smtClean="0">
                <a:latin typeface="Gabriola" panose="04040605051002020D02" pitchFamily="82" charset="0"/>
              </a:rPr>
            </a:br>
            <a:endParaRPr lang="hu-HU" altLang="hu-HU" sz="1800" kern="0" dirty="0" smtClean="0">
              <a:latin typeface="Gabriola" panose="04040605051002020D02" pitchFamily="82" charset="0"/>
            </a:endParaRP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3" grpId="0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2"/>
          <p:cNvSpPr>
            <a:spLocks noGrp="1"/>
          </p:cNvSpPr>
          <p:nvPr>
            <p:ph type="title"/>
          </p:nvPr>
        </p:nvSpPr>
        <p:spPr>
          <a:xfrm>
            <a:off x="1475656" y="397086"/>
            <a:ext cx="6839991" cy="1512466"/>
          </a:xfrm>
        </p:spPr>
        <p:txBody>
          <a:bodyPr/>
          <a:lstStyle/>
          <a:p>
            <a:r>
              <a:rPr lang="hu-HU" altLang="hu-HU" sz="36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A Veszprémi Érseki Főiskola</a:t>
            </a:r>
            <a:br>
              <a:rPr lang="hu-HU" altLang="hu-HU" sz="3600" dirty="0" smtClean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hu-HU" altLang="hu-HU" sz="3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Szociális Tanulmányok Tanszék képzési kínálata</a:t>
            </a:r>
          </a:p>
        </p:txBody>
      </p:sp>
      <p:sp>
        <p:nvSpPr>
          <p:cNvPr id="9" name="Tartalom helye 3"/>
          <p:cNvSpPr txBox="1">
            <a:spLocks/>
          </p:cNvSpPr>
          <p:nvPr/>
        </p:nvSpPr>
        <p:spPr>
          <a:xfrm>
            <a:off x="323528" y="2204864"/>
            <a:ext cx="8388672" cy="3887805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hu-HU" sz="2800" b="1" kern="0" cap="small" dirty="0" smtClean="0">
              <a:solidFill>
                <a:srgbClr val="002060"/>
              </a:solidFill>
              <a:latin typeface="Gabriola" panose="04040605051002020D02" pitchFamily="82" charset="0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hu-HU" sz="2800" b="1" kern="0" cap="small" dirty="0" smtClean="0">
                <a:solidFill>
                  <a:srgbClr val="002060"/>
                </a:solidFill>
                <a:latin typeface="Gabriola" panose="04040605051002020D02" pitchFamily="82" charset="0"/>
                <a:cs typeface="+mn-cs"/>
              </a:rPr>
              <a:t>Alapképzés </a:t>
            </a:r>
            <a:endParaRPr lang="hu-HU" sz="2800" kern="0" dirty="0" smtClean="0">
              <a:solidFill>
                <a:srgbClr val="002060"/>
              </a:solidFill>
              <a:latin typeface="Gabriola" panose="04040605051002020D02" pitchFamily="82" charset="0"/>
              <a:cs typeface="+mn-cs"/>
            </a:endParaRPr>
          </a:p>
          <a:p>
            <a:pPr marL="636588" lvl="1" indent="-342900" algn="ctr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2800" kern="0" dirty="0" smtClean="0">
                <a:solidFill>
                  <a:srgbClr val="990033"/>
                </a:solidFill>
                <a:latin typeface="Gabriola" panose="04040605051002020D02" pitchFamily="82" charset="0"/>
                <a:cs typeface="+mn-cs"/>
              </a:rPr>
              <a:t>Szociális munka alapszak (7 félév)</a:t>
            </a:r>
          </a:p>
          <a:p>
            <a:pPr marL="342900" indent="-342900" algn="ctr"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hu-HU" sz="2800" b="1" kern="0" cap="small" dirty="0" smtClean="0">
                <a:solidFill>
                  <a:srgbClr val="002060"/>
                </a:solidFill>
                <a:latin typeface="Gabriola" panose="04040605051002020D02" pitchFamily="82" charset="0"/>
              </a:rPr>
              <a:t>Szakirányú továbbképzéseink (diplomára alapuló)</a:t>
            </a:r>
            <a:endParaRPr lang="hu-HU" sz="2800" kern="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lvl="1" indent="266700" algn="ctr" eaLnBrk="0" hangingPunct="0">
              <a:buFont typeface="Arial" pitchFamily="34" charset="0"/>
              <a:buChar char="•"/>
              <a:defRPr/>
            </a:pPr>
            <a:r>
              <a:rPr lang="hu-HU" sz="2800" kern="0" dirty="0">
                <a:solidFill>
                  <a:srgbClr val="002060"/>
                </a:solidFill>
                <a:latin typeface="Gabriola" panose="04040605051002020D02" pitchFamily="82" charset="0"/>
              </a:rPr>
              <a:t>Alkalmazott szociális gerontológia </a:t>
            </a:r>
            <a:r>
              <a:rPr lang="hu-HU" sz="2800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szakirányú továbbképzés (2 félév)</a:t>
            </a:r>
            <a:endParaRPr lang="hu-HU" sz="2800" kern="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lvl="1" indent="266700" algn="ctr" eaLnBrk="0" hangingPunct="0">
              <a:buFont typeface="Arial" pitchFamily="34" charset="0"/>
              <a:buChar char="•"/>
              <a:defRPr/>
            </a:pPr>
            <a:r>
              <a:rPr lang="hu-HU" sz="2800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Iskolai szociális munka szakirányú továbbképzés (2 félév)</a:t>
            </a:r>
          </a:p>
          <a:p>
            <a:pPr lvl="1" indent="266700" algn="ctr" eaLnBrk="0" hangingPunct="0">
              <a:buFont typeface="Arial" pitchFamily="34" charset="0"/>
              <a:buChar char="•"/>
              <a:defRPr/>
            </a:pPr>
            <a:r>
              <a:rPr lang="hu-HU" sz="2800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Helyi </a:t>
            </a:r>
            <a:r>
              <a:rPr lang="hu-HU" sz="2800" kern="0" dirty="0">
                <a:solidFill>
                  <a:srgbClr val="002060"/>
                </a:solidFill>
                <a:latin typeface="Gabriola" panose="04040605051002020D02" pitchFamily="82" charset="0"/>
              </a:rPr>
              <a:t>szociális politika szakirányú </a:t>
            </a:r>
            <a:r>
              <a:rPr lang="hu-HU" sz="2800" kern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továbbképzés (2 félév)</a:t>
            </a:r>
            <a:endParaRPr lang="hu-HU" sz="2800" kern="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>
              <a:defRPr/>
            </a:pPr>
            <a:endParaRPr lang="hu-HU" sz="2800" b="1" kern="0" cap="small" dirty="0" smtClean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10" name="Tartalom helye 4"/>
          <p:cNvSpPr txBox="1">
            <a:spLocks/>
          </p:cNvSpPr>
          <p:nvPr/>
        </p:nvSpPr>
        <p:spPr>
          <a:xfrm>
            <a:off x="4427538" y="1341438"/>
            <a:ext cx="4716462" cy="45259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hu-HU" sz="2000" kern="0" dirty="0">
              <a:solidFill>
                <a:srgbClr val="C00000"/>
              </a:solidFill>
              <a:latin typeface="Footlight MT Light" pitchFamily="18" charset="0"/>
              <a:cs typeface="+mn-cs"/>
            </a:endParaRPr>
          </a:p>
        </p:txBody>
      </p:sp>
      <p:pic>
        <p:nvPicPr>
          <p:cNvPr id="205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0"/>
            <a:ext cx="9366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3"/>
          <p:cNvSpPr>
            <a:spLocks noChangeArrowheads="1" noChangeShapeType="1" noTextEdit="1"/>
          </p:cNvSpPr>
          <p:nvPr/>
        </p:nvSpPr>
        <p:spPr bwMode="auto">
          <a:xfrm>
            <a:off x="755650" y="1557338"/>
            <a:ext cx="7920038" cy="22320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6916"/>
              </a:avLst>
            </a:prstTxWarp>
          </a:bodyPr>
          <a:lstStyle/>
          <a:p>
            <a:pPr algn="ctr"/>
            <a:endParaRPr lang="hu-HU" sz="2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Footlight MT Light"/>
            </a:endParaRPr>
          </a:p>
        </p:txBody>
      </p:sp>
      <p:sp>
        <p:nvSpPr>
          <p:cNvPr id="6149" name="Cím 2"/>
          <p:cNvSpPr>
            <a:spLocks noGrp="1"/>
          </p:cNvSpPr>
          <p:nvPr>
            <p:ph type="ctrTitle"/>
          </p:nvPr>
        </p:nvSpPr>
        <p:spPr>
          <a:xfrm>
            <a:off x="537810" y="382898"/>
            <a:ext cx="7992888" cy="1461926"/>
          </a:xfrm>
        </p:spPr>
        <p:txBody>
          <a:bodyPr/>
          <a:lstStyle/>
          <a:p>
            <a:pPr eaLnBrk="1" hangingPunct="1"/>
            <a:r>
              <a:rPr lang="hu-HU" altLang="hu-HU" sz="40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MEGHÍVÓ EGY SZÉP HIVATÁSRA</a:t>
            </a:r>
            <a:br>
              <a:rPr lang="hu-HU" altLang="hu-HU" sz="4000" dirty="0" smtClean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hu-HU" altLang="hu-HU" sz="40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Szociális munka alapszak</a:t>
            </a:r>
            <a:endParaRPr lang="hu-HU" altLang="hu-HU" sz="4000" i="1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Kép 5" descr="IDÉZETEK - GONDOLATOK - szocialis-gondozo.lapunk.h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400600" cy="424847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b="1" dirty="0">
                <a:solidFill>
                  <a:schemeClr val="accent2"/>
                </a:solidFill>
                <a:latin typeface="Gabriola" panose="04040605051002020D02" pitchFamily="82" charset="0"/>
                <a:ea typeface="+mn-ea"/>
                <a:cs typeface="+mn-cs"/>
              </a:rPr>
              <a:t>Mi a szociális munkás képzés célja?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434387" cy="43529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altLang="hu-HU" dirty="0" smtClean="0">
                <a:latin typeface="Gabriola" panose="04040605051002020D02" pitchFamily="82" charset="0"/>
              </a:rPr>
              <a:t>Olyan szakemberek képzése, akik:</a:t>
            </a:r>
          </a:p>
          <a:p>
            <a:pPr algn="ctr" eaLnBrk="1" hangingPunct="1">
              <a:buFontTx/>
              <a:buChar char="-"/>
            </a:pPr>
            <a:r>
              <a:rPr lang="hu-HU" altLang="hu-HU" sz="2800" b="1" dirty="0" smtClean="0">
                <a:solidFill>
                  <a:schemeClr val="accent2"/>
                </a:solidFill>
                <a:latin typeface="Gabriola" panose="04040605051002020D02" pitchFamily="82" charset="0"/>
              </a:rPr>
              <a:t>HATÉKONYAN KÉPESEK SEGÍTENI</a:t>
            </a:r>
            <a:r>
              <a:rPr lang="hu-HU" altLang="hu-HU" b="1" dirty="0" smtClean="0">
                <a:solidFill>
                  <a:schemeClr val="accent2"/>
                </a:solidFill>
                <a:latin typeface="Gabriola" panose="04040605051002020D02" pitchFamily="82" charset="0"/>
              </a:rPr>
              <a:t> </a:t>
            </a:r>
            <a:r>
              <a:rPr lang="hu-HU" altLang="hu-HU" dirty="0" smtClean="0">
                <a:latin typeface="Gabriola" panose="04040605051002020D02" pitchFamily="82" charset="0"/>
              </a:rPr>
              <a:t>az egyének, családok,csoportok, közösségek életét és működőképességük javulását;</a:t>
            </a:r>
          </a:p>
          <a:p>
            <a:pPr algn="ctr" eaLnBrk="1" hangingPunct="1">
              <a:buFontTx/>
              <a:buChar char="-"/>
            </a:pPr>
            <a:endParaRPr lang="hu-HU" altLang="hu-HU" dirty="0" smtClean="0">
              <a:latin typeface="Gabriola" panose="04040605051002020D02" pitchFamily="82" charset="0"/>
            </a:endParaRPr>
          </a:p>
          <a:p>
            <a:pPr algn="ctr" eaLnBrk="1" hangingPunct="1">
              <a:buFontTx/>
              <a:buNone/>
            </a:pPr>
            <a:r>
              <a:rPr lang="hu-HU" altLang="hu-HU" dirty="0" smtClean="0">
                <a:latin typeface="Gabriola" panose="04040605051002020D02" pitchFamily="82" charset="0"/>
              </a:rPr>
              <a:t>- aktívan közreműködnek az egyént és a társadalmat </a:t>
            </a:r>
            <a:r>
              <a:rPr lang="hu-HU" altLang="hu-HU" sz="2800" b="1" dirty="0" smtClean="0">
                <a:solidFill>
                  <a:schemeClr val="accent2"/>
                </a:solidFill>
                <a:latin typeface="Gabriola" panose="04040605051002020D02" pitchFamily="82" charset="0"/>
              </a:rPr>
              <a:t>VESZÉLYEZTETŐ TÉNYEZŐK FELTÁRÁSÁBAN, MEGELŐZÉSÉBEN</a:t>
            </a:r>
            <a:r>
              <a:rPr lang="hu-HU" altLang="hu-HU" sz="2800" dirty="0" smtClean="0">
                <a:latin typeface="Gabriola" panose="04040605051002020D02" pitchFamily="82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346630" y="333266"/>
            <a:ext cx="48285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3600" dirty="0">
                <a:solidFill>
                  <a:srgbClr val="002060"/>
                </a:solidFill>
                <a:latin typeface="Gabriola" panose="04040605051002020D02" pitchFamily="82" charset="0"/>
              </a:rPr>
              <a:t>Milyen tantárgyakat tanulhatsz?</a:t>
            </a:r>
            <a:endParaRPr lang="hu-HU" altLang="hu-HU" sz="18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59" y="1412196"/>
            <a:ext cx="3312369" cy="400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hu-HU" sz="2400" b="1" dirty="0">
                <a:solidFill>
                  <a:srgbClr val="002060"/>
                </a:solidFill>
                <a:latin typeface="Gabriola" panose="04040605051002020D02" pitchFamily="82" charset="0"/>
              </a:rPr>
              <a:t>Alapozó tárgyak: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2060"/>
                </a:solidFill>
                <a:latin typeface="Gabriola" panose="04040605051002020D02" pitchFamily="82" charset="0"/>
              </a:rPr>
              <a:t>Pszichológiai tárgyak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2060"/>
                </a:solidFill>
                <a:latin typeface="Gabriola" panose="04040605051002020D02" pitchFamily="82" charset="0"/>
              </a:rPr>
              <a:t>Szociológiai tárgyak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2060"/>
                </a:solidFill>
                <a:latin typeface="Gabriola" panose="04040605051002020D02" pitchFamily="82" charset="0"/>
              </a:rPr>
              <a:t>Közgazdasági, jogi ismeretek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2060"/>
                </a:solidFill>
                <a:latin typeface="Gabriola" panose="04040605051002020D02" pitchFamily="82" charset="0"/>
              </a:rPr>
              <a:t>Társadalomtörténet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err="1">
                <a:solidFill>
                  <a:srgbClr val="002060"/>
                </a:solidFill>
                <a:latin typeface="Gabriola" panose="04040605051002020D02" pitchFamily="82" charset="0"/>
              </a:rPr>
              <a:t>Szociáletika</a:t>
            </a:r>
            <a:endParaRPr lang="hu-HU" sz="240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2060"/>
                </a:solidFill>
                <a:latin typeface="Gabriola" panose="04040605051002020D02" pitchFamily="82" charset="0"/>
              </a:rPr>
              <a:t>Szociálpolitika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2060"/>
                </a:solidFill>
                <a:latin typeface="Gabriola" panose="04040605051002020D02" pitchFamily="82" charset="0"/>
              </a:rPr>
              <a:t>Bevezetés a </a:t>
            </a:r>
            <a:r>
              <a:rPr lang="hu-H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szociális </a:t>
            </a:r>
            <a:r>
              <a:rPr lang="hu-HU" sz="2400" dirty="0">
                <a:solidFill>
                  <a:srgbClr val="002060"/>
                </a:solidFill>
                <a:latin typeface="Gabriola" panose="04040605051002020D02" pitchFamily="82" charset="0"/>
              </a:rPr>
              <a:t>munka elméletébe és </a:t>
            </a:r>
            <a:r>
              <a:rPr lang="hu-H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gyakorlatába</a:t>
            </a:r>
            <a:endParaRPr lang="hu-HU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128537" y="1196752"/>
            <a:ext cx="4440707" cy="4221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Aft>
                <a:spcPts val="1000"/>
              </a:spcAft>
              <a:tabLst>
                <a:tab pos="90488" algn="l"/>
              </a:tabLst>
              <a:defRPr/>
            </a:pPr>
            <a:r>
              <a:rPr lang="hu-HU" sz="2400" b="1" dirty="0">
                <a:solidFill>
                  <a:srgbClr val="002060"/>
                </a:solidFill>
                <a:latin typeface="Gabriola" panose="04040605051002020D02" pitchFamily="82" charset="0"/>
              </a:rPr>
              <a:t>Szakmai tárgyak: </a:t>
            </a:r>
          </a:p>
          <a:p>
            <a:pPr marL="342900" lvl="0" indent="-342900" eaLnBrk="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hu-HU" sz="2400" dirty="0">
                <a:solidFill>
                  <a:srgbClr val="002060"/>
                </a:solidFill>
                <a:latin typeface="Gabriola" panose="04040605051002020D02" pitchFamily="82" charset="0"/>
              </a:rPr>
              <a:t>Szociális munka speciális kliensekkel: fogyatékosokkal szenvedélybetegekkel, fogvatartottakkal, hajléktalanokkal stb.</a:t>
            </a:r>
          </a:p>
          <a:p>
            <a:pPr marL="342900" indent="-342900" eaLnBrk="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hu-HU" sz="2400" dirty="0">
                <a:solidFill>
                  <a:srgbClr val="002060"/>
                </a:solidFill>
                <a:latin typeface="Gabriola" panose="04040605051002020D02" pitchFamily="82" charset="0"/>
              </a:rPr>
              <a:t>Szociális munka intézményekben: kórházakban, </a:t>
            </a:r>
            <a:r>
              <a:rPr lang="hu-H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iskolákban</a:t>
            </a:r>
            <a:endParaRPr lang="hu-HU" sz="240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342900" indent="-342900" eaLnBrk="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hu-HU" sz="2400" dirty="0">
                <a:solidFill>
                  <a:srgbClr val="002060"/>
                </a:solidFill>
                <a:latin typeface="Gabriola" panose="04040605051002020D02" pitchFamily="82" charset="0"/>
              </a:rPr>
              <a:t>Egyéni esetkezelés I-II. (egyénekkel és családokkal)</a:t>
            </a:r>
          </a:p>
          <a:p>
            <a:pPr marL="342900" indent="-342900" eaLnBrk="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hu-HU" sz="2400" dirty="0">
                <a:solidFill>
                  <a:srgbClr val="002060"/>
                </a:solidFill>
                <a:latin typeface="Gabriola" panose="04040605051002020D02" pitchFamily="82" charset="0"/>
              </a:rPr>
              <a:t>Szociális munka </a:t>
            </a:r>
            <a:r>
              <a:rPr lang="hu-H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csoportokkal</a:t>
            </a:r>
            <a:endParaRPr lang="hu-HU" sz="240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eaLnBrk="0" hangingPunct="0">
              <a:spcAft>
                <a:spcPts val="600"/>
              </a:spcAft>
              <a:tabLst>
                <a:tab pos="90488" algn="l"/>
              </a:tabLst>
              <a:defRPr/>
            </a:pPr>
            <a:r>
              <a:rPr lang="hu-H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     és </a:t>
            </a:r>
            <a:r>
              <a:rPr lang="hu-HU" sz="2400" dirty="0">
                <a:solidFill>
                  <a:srgbClr val="002060"/>
                </a:solidFill>
                <a:latin typeface="Gabriola" panose="04040605051002020D02" pitchFamily="82" charset="0"/>
              </a:rPr>
              <a:t>sok más érdekes tantárgy</a:t>
            </a: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692696"/>
            <a:ext cx="8229600" cy="146746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dirty="0" smtClean="0">
                <a:latin typeface="Footlight MT Light" pitchFamily="18" charset="0"/>
              </a:rPr>
              <a:t>   </a:t>
            </a:r>
            <a:r>
              <a:rPr lang="hu-HU" altLang="hu-HU" dirty="0" smtClean="0">
                <a:latin typeface="Gabriola" panose="04040605051002020D02" pitchFamily="82" charset="0"/>
              </a:rPr>
              <a:t>A tanulmányok során nagy szerep jut a </a:t>
            </a:r>
          </a:p>
          <a:p>
            <a:pPr algn="just" eaLnBrk="1" hangingPunct="1">
              <a:buFontTx/>
              <a:buNone/>
            </a:pPr>
            <a:endParaRPr lang="hu-HU" altLang="hu-HU" dirty="0" smtClean="0">
              <a:latin typeface="Gabriola" panose="04040605051002020D02" pitchFamily="82" charset="0"/>
            </a:endParaRPr>
          </a:p>
          <a:p>
            <a:pPr algn="just" eaLnBrk="1" hangingPunct="1">
              <a:buFontTx/>
              <a:buNone/>
            </a:pPr>
            <a:endParaRPr lang="hu-HU" altLang="hu-HU" dirty="0" smtClean="0">
              <a:latin typeface="Gabriola" panose="04040605051002020D02" pitchFamily="82" charset="0"/>
            </a:endParaRPr>
          </a:p>
          <a:p>
            <a:pPr eaLnBrk="1" hangingPunct="1">
              <a:buFontTx/>
              <a:buNone/>
            </a:pPr>
            <a:endParaRPr lang="hu-HU" altLang="hu-HU" sz="2400" dirty="0" smtClean="0">
              <a:latin typeface="Gabriola" panose="04040605051002020D02" pitchFamily="82" charset="0"/>
            </a:endParaRPr>
          </a:p>
          <a:p>
            <a:pPr eaLnBrk="1" hangingPunct="1">
              <a:buFontTx/>
              <a:buNone/>
            </a:pPr>
            <a:r>
              <a:rPr lang="hu-HU" altLang="hu-HU" sz="2400" dirty="0" smtClean="0">
                <a:latin typeface="Gabriola" panose="04040605051002020D02" pitchFamily="82" charset="0"/>
              </a:rPr>
              <a:t>A hallgatók különféle terepeken </a:t>
            </a:r>
          </a:p>
          <a:p>
            <a:pPr eaLnBrk="1" hangingPunct="1">
              <a:buFontTx/>
              <a:buNone/>
            </a:pPr>
            <a:r>
              <a:rPr lang="hu-HU" altLang="hu-HU" sz="2400" dirty="0" smtClean="0">
                <a:latin typeface="Gabriola" panose="04040605051002020D02" pitchFamily="82" charset="0"/>
              </a:rPr>
              <a:t>(idősek otthona, kórház, börtön, drogambulancia, </a:t>
            </a:r>
          </a:p>
          <a:p>
            <a:pPr eaLnBrk="1" hangingPunct="1">
              <a:buFontTx/>
              <a:buNone/>
            </a:pPr>
            <a:r>
              <a:rPr lang="hu-HU" altLang="hu-HU" sz="2400" dirty="0" smtClean="0">
                <a:latin typeface="Gabriola" panose="04040605051002020D02" pitchFamily="82" charset="0"/>
              </a:rPr>
              <a:t>családsegítő szolgálat, hajléktalan ellátás stb.) </a:t>
            </a:r>
          </a:p>
          <a:p>
            <a:pPr eaLnBrk="1" hangingPunct="1">
              <a:buFontTx/>
              <a:buNone/>
            </a:pPr>
            <a:r>
              <a:rPr lang="hu-HU" altLang="hu-HU" sz="2400" dirty="0" smtClean="0">
                <a:latin typeface="Gabriola" panose="04040605051002020D02" pitchFamily="82" charset="0"/>
              </a:rPr>
              <a:t>szereznek gyakorlati tapasztalatokat.</a:t>
            </a:r>
          </a:p>
          <a:p>
            <a:pPr eaLnBrk="1" hangingPunct="1"/>
            <a:endParaRPr lang="hu-HU" altLang="hu-HU" sz="2800" dirty="0" smtClean="0">
              <a:latin typeface="Gabriola" panose="04040605051002020D02" pitchFamily="82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5148064" y="3429000"/>
            <a:ext cx="2519933" cy="22322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  <a:latin typeface="Berlin Sans FB Demi" panose="020E0802020502020306" pitchFamily="34" charset="0"/>
              </a:rPr>
              <a:t>A képzés több mint 40 % gyakorlat</a:t>
            </a:r>
          </a:p>
        </p:txBody>
      </p:sp>
      <p:sp>
        <p:nvSpPr>
          <p:cNvPr id="4" name="Téglalap 3"/>
          <p:cNvSpPr/>
          <p:nvPr/>
        </p:nvSpPr>
        <p:spPr>
          <a:xfrm>
            <a:off x="1115617" y="1236831"/>
            <a:ext cx="67687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altLang="hu-H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anose="04040605051002020D02" pitchFamily="82" charset="0"/>
              </a:rPr>
              <a:t>gyakorlati munkának</a:t>
            </a:r>
            <a:endParaRPr lang="hu-H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abriola" panose="04040605051002020D02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1816" y="212782"/>
            <a:ext cx="7857629" cy="11430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hu-HU" altLang="hu-HU" dirty="0" smtClean="0">
                <a:latin typeface="Gabriola" panose="04040605051002020D02" pitchFamily="82" charset="0"/>
              </a:rPr>
              <a:t>Gyakorlati  helyeink</a:t>
            </a:r>
          </a:p>
        </p:txBody>
      </p:sp>
      <p:sp>
        <p:nvSpPr>
          <p:cNvPr id="8195" name="AutoShape 2" descr="Képtalálat a következőre: „börtö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8196" name="AutoShape 4" descr="Képtalálat a következőre: „börtön”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8197" name="AutoShape 6" descr="Képtalálat a következőre: „börtön”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8198" name="AutoShape 10" descr="Képtalálat a következőre: „drogambulancia”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pic>
        <p:nvPicPr>
          <p:cNvPr id="65548" name="Picture 12" descr="http://www.drogambulancia-veszprem.hu/images/cim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2651">
            <a:off x="203601" y="1788607"/>
            <a:ext cx="2857549" cy="1281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https://veol.hu/data/kepgaleria/A_veszpremi_borton_madartavlatbol_/6188_Veszprem_borton_resize3_800x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633">
            <a:off x="506511" y="3557563"/>
            <a:ext cx="2463476" cy="184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16" descr="http://veszprem.babamama.info/files/csal%C3%A1dseg%C3%ADt%C5%91-log%C3%B3-kics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876" y="1677110"/>
            <a:ext cx="2448272" cy="163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4" name="Picture 18" descr="http://static.panoramio.com/photos/large/192665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5560">
            <a:off x="6293726" y="1524780"/>
            <a:ext cx="2238356" cy="167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6" name="Picture 20" descr="http://www.maltai.hu/data/editor/intezmenyek_306_image/jutasi_u_24-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51" y="3913760"/>
            <a:ext cx="2476904" cy="185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7884368" y="3150520"/>
            <a:ext cx="12009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 smtClean="0">
                <a:latin typeface="Gabriola" panose="04040605051002020D02" pitchFamily="82" charset="0"/>
              </a:rPr>
              <a:t>idősotthonok</a:t>
            </a:r>
            <a:endParaRPr lang="hu-HU" altLang="hu-HU" sz="2000" b="1" dirty="0">
              <a:latin typeface="Gabriola" panose="04040605051002020D02" pitchFamily="82" charset="0"/>
            </a:endParaRPr>
          </a:p>
        </p:txBody>
      </p:sp>
      <p:sp>
        <p:nvSpPr>
          <p:cNvPr id="13" name="Szövegdoboz 12"/>
          <p:cNvSpPr txBox="1">
            <a:spLocks noChangeArrowheads="1"/>
          </p:cNvSpPr>
          <p:nvPr/>
        </p:nvSpPr>
        <p:spPr bwMode="auto">
          <a:xfrm>
            <a:off x="3738271" y="5802959"/>
            <a:ext cx="1571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latin typeface="Gabriola" panose="04040605051002020D02" pitchFamily="82" charset="0"/>
              </a:rPr>
              <a:t>hajléktalan ellátás</a:t>
            </a:r>
          </a:p>
        </p:txBody>
      </p:sp>
      <p:sp>
        <p:nvSpPr>
          <p:cNvPr id="14" name="Szövegdoboz 13"/>
          <p:cNvSpPr txBox="1">
            <a:spLocks noChangeArrowheads="1"/>
          </p:cNvSpPr>
          <p:nvPr/>
        </p:nvSpPr>
        <p:spPr bwMode="auto">
          <a:xfrm>
            <a:off x="518575" y="5387460"/>
            <a:ext cx="7072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latin typeface="Gabriola" panose="04040605051002020D02" pitchFamily="82" charset="0"/>
              </a:rPr>
              <a:t>börtön</a:t>
            </a:r>
          </a:p>
        </p:txBody>
      </p:sp>
      <p:sp>
        <p:nvSpPr>
          <p:cNvPr id="16" name="Szövegdoboz 15"/>
          <p:cNvSpPr txBox="1">
            <a:spLocks noChangeArrowheads="1"/>
          </p:cNvSpPr>
          <p:nvPr/>
        </p:nvSpPr>
        <p:spPr bwMode="auto">
          <a:xfrm>
            <a:off x="3347864" y="3214687"/>
            <a:ext cx="26967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latin typeface="Gabriola" panose="04040605051002020D02" pitchFamily="82" charset="0"/>
              </a:rPr>
              <a:t>családsegítő és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latin typeface="Gabriola" panose="04040605051002020D02" pitchFamily="82" charset="0"/>
              </a:rPr>
              <a:t>gyermekjóléti intézmények</a:t>
            </a:r>
          </a:p>
        </p:txBody>
      </p:sp>
      <p:sp>
        <p:nvSpPr>
          <p:cNvPr id="17" name="Szövegdoboz 16"/>
          <p:cNvSpPr txBox="1">
            <a:spLocks noChangeArrowheads="1"/>
          </p:cNvSpPr>
          <p:nvPr/>
        </p:nvSpPr>
        <p:spPr bwMode="auto">
          <a:xfrm>
            <a:off x="5959922" y="3501008"/>
            <a:ext cx="2788541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-"/>
              <a:defRPr/>
            </a:pPr>
            <a:r>
              <a:rPr lang="hu-HU" altLang="hu-HU" sz="2000" b="1" dirty="0" smtClean="0">
                <a:latin typeface="Gabriola" panose="04040605051002020D02" pitchFamily="82" charset="0"/>
              </a:rPr>
              <a:t>igazságügyi</a:t>
            </a:r>
            <a:r>
              <a:rPr lang="hu-HU" altLang="hu-HU" sz="2000" dirty="0" smtClean="0">
                <a:latin typeface="Gabriola" panose="04040605051002020D02" pitchFamily="82" charset="0"/>
              </a:rPr>
              <a:t> </a:t>
            </a:r>
            <a:r>
              <a:rPr lang="hu-HU" altLang="hu-HU" sz="2000" b="1" dirty="0" smtClean="0">
                <a:latin typeface="Gabriola" panose="04040605051002020D02" pitchFamily="82" charset="0"/>
              </a:rPr>
              <a:t>osztály </a:t>
            </a:r>
            <a:br>
              <a:rPr lang="hu-HU" altLang="hu-HU" sz="2000" b="1" dirty="0" smtClean="0">
                <a:latin typeface="Gabriola" panose="04040605051002020D02" pitchFamily="82" charset="0"/>
              </a:rPr>
            </a:br>
            <a:r>
              <a:rPr lang="hu-HU" altLang="hu-HU" sz="2000" dirty="0" smtClean="0">
                <a:latin typeface="Gabriola" panose="04040605051002020D02" pitchFamily="82" charset="0"/>
              </a:rPr>
              <a:t>(</a:t>
            </a:r>
            <a:r>
              <a:rPr lang="hu-HU" altLang="hu-HU" sz="2000" b="1" dirty="0" smtClean="0">
                <a:latin typeface="Gabriola" panose="04040605051002020D02" pitchFamily="82" charset="0"/>
              </a:rPr>
              <a:t>pártfogói  munka) 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-"/>
              <a:defRPr/>
            </a:pPr>
            <a:r>
              <a:rPr lang="hu-HU" altLang="hu-HU" sz="2000" b="1" dirty="0" smtClean="0">
                <a:latin typeface="Gabriola" panose="04040605051002020D02" pitchFamily="82" charset="0"/>
              </a:rPr>
              <a:t>kórház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-"/>
              <a:defRPr/>
            </a:pPr>
            <a:r>
              <a:rPr lang="hu-HU" altLang="hu-HU" sz="2000" b="1" dirty="0" smtClean="0">
                <a:latin typeface="Gabriola" panose="04040605051002020D02" pitchFamily="82" charset="0"/>
              </a:rPr>
              <a:t>gyermekvédelemi </a:t>
            </a:r>
            <a:br>
              <a:rPr lang="hu-HU" altLang="hu-HU" sz="2000" b="1" dirty="0" smtClean="0">
                <a:latin typeface="Gabriola" panose="04040605051002020D02" pitchFamily="82" charset="0"/>
              </a:rPr>
            </a:br>
            <a:r>
              <a:rPr lang="hu-HU" altLang="hu-HU" sz="2000" b="1" dirty="0" smtClean="0">
                <a:latin typeface="Gabriola" panose="04040605051002020D02" pitchFamily="82" charset="0"/>
              </a:rPr>
              <a:t>intézmények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-"/>
              <a:defRPr/>
            </a:pPr>
            <a:r>
              <a:rPr lang="hu-HU" altLang="hu-HU" sz="2000" b="1" dirty="0" smtClean="0">
                <a:latin typeface="Gabriola" panose="04040605051002020D02" pitchFamily="82" charset="0"/>
              </a:rPr>
              <a:t>fogyatékos személyek</a:t>
            </a:r>
            <a:br>
              <a:rPr lang="hu-HU" altLang="hu-HU" sz="2000" b="1" dirty="0" smtClean="0">
                <a:latin typeface="Gabriola" panose="04040605051002020D02" pitchFamily="82" charset="0"/>
              </a:rPr>
            </a:br>
            <a:r>
              <a:rPr lang="hu-HU" altLang="hu-HU" sz="2000" b="1" dirty="0" smtClean="0">
                <a:latin typeface="Gabriola" panose="04040605051002020D02" pitchFamily="82" charset="0"/>
              </a:rPr>
              <a:t>ellátásai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-"/>
              <a:defRPr/>
            </a:pPr>
            <a:r>
              <a:rPr lang="hu-HU" altLang="hu-HU" sz="2000" b="1" dirty="0" smtClean="0">
                <a:latin typeface="Gabriola" panose="04040605051002020D02" pitchFamily="82" charset="0"/>
              </a:rPr>
              <a:t>alapítványok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-"/>
              <a:defRPr/>
            </a:pPr>
            <a:r>
              <a:rPr lang="hu-HU" altLang="hu-HU" sz="2000" b="1" dirty="0" smtClean="0">
                <a:latin typeface="Gabriola" panose="04040605051002020D02" pitchFamily="82" charset="0"/>
              </a:rPr>
              <a:t>karitatív szervezetek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u-HU" altLang="hu-HU" sz="1800" b="1" dirty="0" smtClean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hu-HU" altLang="hu-HU" sz="1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u-HU" altLang="hu-HU" sz="1800" dirty="0" smtClean="0"/>
          </a:p>
        </p:txBody>
      </p:sp>
    </p:spTree>
    <p:custDataLst>
      <p:tags r:id="rId1"/>
    </p:custDataLst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hu-HU" altLang="hu-HU" sz="4000" dirty="0" smtClean="0">
                <a:latin typeface="Gabriola" panose="04040605051002020D02" pitchFamily="82" charset="0"/>
              </a:rPr>
              <a:t>Kikkel foglalkozik a szociális munkás?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29" y="3316021"/>
            <a:ext cx="242411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4413104"/>
            <a:ext cx="1475953" cy="2131147"/>
          </a:xfrm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1672906" cy="167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http://www.honvedkorhaz.hu/files/9/691/IMG_1202_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84202"/>
            <a:ext cx="2058135" cy="137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Általános iskolai beiratkozás 2020/2021-es tanév | Kisteleki Általános  Iskola és Kollég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A család nemzetközi napja - Világna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6" descr="A család nemzetközi napja - Világnap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19" y="2060848"/>
            <a:ext cx="3481573" cy="216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ajléktalanok | Alfahí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t="4580" b="-4580"/>
          <a:stretch/>
        </p:blipFill>
        <p:spPr bwMode="auto">
          <a:xfrm>
            <a:off x="5652120" y="5031573"/>
            <a:ext cx="2004888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A függőség kezelhető betegség! - Dudits Józanság Program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8" descr="A függőség kezelhető betegség! - Dudits Józanság Program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0" y="3794635"/>
            <a:ext cx="1856228" cy="12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0.9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|1.1|0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6|0.9|0.7|0.6"/>
</p:tagLst>
</file>

<file path=ppt/theme/theme1.xml><?xml version="1.0" encoding="utf-8"?>
<a:theme xmlns:a="http://schemas.openxmlformats.org/drawingml/2006/main" name="Alapértelmezett terv">
  <a:themeElements>
    <a:clrScheme name="Alapértelmezett terv 13">
      <a:dk1>
        <a:srgbClr val="000000"/>
      </a:dk1>
      <a:lt1>
        <a:srgbClr val="FFFFCC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E2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3">
        <a:dk1>
          <a:srgbClr val="000000"/>
        </a:dk1>
        <a:lt1>
          <a:srgbClr val="FFFFC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E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2115</TotalTime>
  <Words>445</Words>
  <Application>Microsoft Office PowerPoint</Application>
  <PresentationFormat>Diavetítés a képernyőre (4:3 oldalarány)</PresentationFormat>
  <Paragraphs>153</Paragraphs>
  <Slides>20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Alapértelmezett terv</vt:lpstr>
      <vt:lpstr>Veszprémi Érseki Főiskola</vt:lpstr>
      <vt:lpstr>Képek a főiskoláról</vt:lpstr>
      <vt:lpstr>A Veszprémi Érseki Főiskola Szociális Tanulmányok Tanszék képzési kínálata</vt:lpstr>
      <vt:lpstr>MEGHÍVÓ EGY SZÉP HIVATÁSRA Szociális munka alapszak</vt:lpstr>
      <vt:lpstr>Mi a szociális munkás képzés célja?</vt:lpstr>
      <vt:lpstr>PowerPoint bemutató</vt:lpstr>
      <vt:lpstr>PowerPoint bemutató</vt:lpstr>
      <vt:lpstr>Gyakorlati  helyeink</vt:lpstr>
      <vt:lpstr>Kikkel foglalkozik a szociális munkás?</vt:lpstr>
      <vt:lpstr>Személyiségfejlesztés, önismeret</vt:lpstr>
      <vt:lpstr>Szakmai napok november 19-én (Szent Erzsébet napján)</vt:lpstr>
      <vt:lpstr>Szakestek </vt:lpstr>
      <vt:lpstr>Erasmus+ lehetőségek </vt:lpstr>
      <vt:lpstr>A VÉF egyéb szolgáltatásai</vt:lpstr>
      <vt:lpstr>PowerPoint bemutató</vt:lpstr>
      <vt:lpstr>PowerPoint bemutató</vt:lpstr>
      <vt:lpstr>PowerPoint bemutató</vt:lpstr>
      <vt:lpstr>PowerPoint bemutató</vt:lpstr>
      <vt:lpstr>Felvételi információk</vt:lpstr>
      <vt:lpstr> A JELENTKEZÉSEDET VÁRJÁK 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szoc22</dc:creator>
  <cp:lastModifiedBy>Bőcziné Tóth Szilvia</cp:lastModifiedBy>
  <cp:revision>172</cp:revision>
  <cp:lastPrinted>2016-10-26T11:57:12Z</cp:lastPrinted>
  <dcterms:created xsi:type="dcterms:W3CDTF">2005-11-16T11:52:06Z</dcterms:created>
  <dcterms:modified xsi:type="dcterms:W3CDTF">2022-04-25T11:58:37Z</dcterms:modified>
</cp:coreProperties>
</file>