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83" r:id="rId3"/>
    <p:sldId id="279" r:id="rId4"/>
    <p:sldId id="280" r:id="rId5"/>
    <p:sldId id="269" r:id="rId6"/>
    <p:sldId id="281" r:id="rId7"/>
    <p:sldId id="270" r:id="rId8"/>
    <p:sldId id="271" r:id="rId9"/>
    <p:sldId id="282" r:id="rId10"/>
    <p:sldId id="287" r:id="rId11"/>
    <p:sldId id="284" r:id="rId12"/>
    <p:sldId id="285" r:id="rId13"/>
    <p:sldId id="286" r:id="rId14"/>
    <p:sldId id="273" r:id="rId1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79"/>
    <a:srgbClr val="CC9B00"/>
    <a:srgbClr val="FFD961"/>
    <a:srgbClr val="FFE38B"/>
    <a:srgbClr val="FFCD2F"/>
    <a:srgbClr val="F1FCCE"/>
    <a:srgbClr val="EFF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F6E0FE-8C13-465A-B349-E3801C15F5A1}" type="datetimeFigureOut">
              <a:rPr lang="hu-HU" smtClean="0"/>
              <a:t>2020. 11. 20.</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F1BF77-8A0A-4FBD-96C8-3810729276E2}" type="slidenum">
              <a:rPr lang="hu-HU" smtClean="0"/>
              <a:t>‹#›</a:t>
            </a:fld>
            <a:endParaRPr lang="hu-HU"/>
          </a:p>
        </p:txBody>
      </p:sp>
    </p:spTree>
    <p:extLst>
      <p:ext uri="{BB962C8B-B14F-4D97-AF65-F5344CB8AC3E}">
        <p14:creationId xmlns:p14="http://schemas.microsoft.com/office/powerpoint/2010/main" val="3848987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80DA448A-0349-47F7-86B6-09AB939E4530}" type="datetimeFigureOut">
              <a:rPr lang="hu-HU" smtClean="0"/>
              <a:t>2020. 11. 20.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52E4E2C-A1A3-4DEE-949E-E916EDD10849}" type="slidenum">
              <a:rPr lang="hu-HU" smtClean="0"/>
              <a:t>‹#›</a:t>
            </a:fld>
            <a:endParaRPr lang="hu-HU"/>
          </a:p>
        </p:txBody>
      </p:sp>
    </p:spTree>
    <p:extLst>
      <p:ext uri="{BB962C8B-B14F-4D97-AF65-F5344CB8AC3E}">
        <p14:creationId xmlns:p14="http://schemas.microsoft.com/office/powerpoint/2010/main" val="57871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0DA448A-0349-47F7-86B6-09AB939E4530}" type="datetimeFigureOut">
              <a:rPr lang="hu-HU" smtClean="0"/>
              <a:t>2020. 11. 20.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52E4E2C-A1A3-4DEE-949E-E916EDD10849}" type="slidenum">
              <a:rPr lang="hu-HU" smtClean="0"/>
              <a:t>‹#›</a:t>
            </a:fld>
            <a:endParaRPr lang="hu-HU"/>
          </a:p>
        </p:txBody>
      </p:sp>
    </p:spTree>
    <p:extLst>
      <p:ext uri="{BB962C8B-B14F-4D97-AF65-F5344CB8AC3E}">
        <p14:creationId xmlns:p14="http://schemas.microsoft.com/office/powerpoint/2010/main" val="310894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0DA448A-0349-47F7-86B6-09AB939E4530}" type="datetimeFigureOut">
              <a:rPr lang="hu-HU" smtClean="0"/>
              <a:t>2020. 11. 20.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52E4E2C-A1A3-4DEE-949E-E916EDD10849}" type="slidenum">
              <a:rPr lang="hu-HU" smtClean="0"/>
              <a:t>‹#›</a:t>
            </a:fld>
            <a:endParaRPr lang="hu-HU"/>
          </a:p>
        </p:txBody>
      </p:sp>
    </p:spTree>
    <p:extLst>
      <p:ext uri="{BB962C8B-B14F-4D97-AF65-F5344CB8AC3E}">
        <p14:creationId xmlns:p14="http://schemas.microsoft.com/office/powerpoint/2010/main" val="200413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0DA448A-0349-47F7-86B6-09AB939E4530}" type="datetimeFigureOut">
              <a:rPr lang="hu-HU" smtClean="0"/>
              <a:t>2020. 11. 20.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52E4E2C-A1A3-4DEE-949E-E916EDD10849}" type="slidenum">
              <a:rPr lang="hu-HU" smtClean="0"/>
              <a:t>‹#›</a:t>
            </a:fld>
            <a:endParaRPr lang="hu-HU"/>
          </a:p>
        </p:txBody>
      </p:sp>
    </p:spTree>
    <p:extLst>
      <p:ext uri="{BB962C8B-B14F-4D97-AF65-F5344CB8AC3E}">
        <p14:creationId xmlns:p14="http://schemas.microsoft.com/office/powerpoint/2010/main" val="194202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80DA448A-0349-47F7-86B6-09AB939E4530}" type="datetimeFigureOut">
              <a:rPr lang="hu-HU" smtClean="0"/>
              <a:t>2020. 11. 20.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52E4E2C-A1A3-4DEE-949E-E916EDD10849}" type="slidenum">
              <a:rPr lang="hu-HU" smtClean="0"/>
              <a:t>‹#›</a:t>
            </a:fld>
            <a:endParaRPr lang="hu-HU"/>
          </a:p>
        </p:txBody>
      </p:sp>
    </p:spTree>
    <p:extLst>
      <p:ext uri="{BB962C8B-B14F-4D97-AF65-F5344CB8AC3E}">
        <p14:creationId xmlns:p14="http://schemas.microsoft.com/office/powerpoint/2010/main" val="295004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80DA448A-0349-47F7-86B6-09AB939E4530}" type="datetimeFigureOut">
              <a:rPr lang="hu-HU" smtClean="0"/>
              <a:t>2020. 11. 20.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52E4E2C-A1A3-4DEE-949E-E916EDD10849}" type="slidenum">
              <a:rPr lang="hu-HU" smtClean="0"/>
              <a:t>‹#›</a:t>
            </a:fld>
            <a:endParaRPr lang="hu-HU"/>
          </a:p>
        </p:txBody>
      </p:sp>
    </p:spTree>
    <p:extLst>
      <p:ext uri="{BB962C8B-B14F-4D97-AF65-F5344CB8AC3E}">
        <p14:creationId xmlns:p14="http://schemas.microsoft.com/office/powerpoint/2010/main" val="4290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80DA448A-0349-47F7-86B6-09AB939E4530}" type="datetimeFigureOut">
              <a:rPr lang="hu-HU" smtClean="0"/>
              <a:t>2020. 11. 20.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52E4E2C-A1A3-4DEE-949E-E916EDD10849}" type="slidenum">
              <a:rPr lang="hu-HU" smtClean="0"/>
              <a:t>‹#›</a:t>
            </a:fld>
            <a:endParaRPr lang="hu-HU"/>
          </a:p>
        </p:txBody>
      </p:sp>
    </p:spTree>
    <p:extLst>
      <p:ext uri="{BB962C8B-B14F-4D97-AF65-F5344CB8AC3E}">
        <p14:creationId xmlns:p14="http://schemas.microsoft.com/office/powerpoint/2010/main" val="426507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80DA448A-0349-47F7-86B6-09AB939E4530}" type="datetimeFigureOut">
              <a:rPr lang="hu-HU" smtClean="0"/>
              <a:t>2020. 11. 20.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52E4E2C-A1A3-4DEE-949E-E916EDD10849}" type="slidenum">
              <a:rPr lang="hu-HU" smtClean="0"/>
              <a:t>‹#›</a:t>
            </a:fld>
            <a:endParaRPr lang="hu-HU"/>
          </a:p>
        </p:txBody>
      </p:sp>
    </p:spTree>
    <p:extLst>
      <p:ext uri="{BB962C8B-B14F-4D97-AF65-F5344CB8AC3E}">
        <p14:creationId xmlns:p14="http://schemas.microsoft.com/office/powerpoint/2010/main" val="192225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80DA448A-0349-47F7-86B6-09AB939E4530}" type="datetimeFigureOut">
              <a:rPr lang="hu-HU" smtClean="0"/>
              <a:t>2020. 11. 20.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52E4E2C-A1A3-4DEE-949E-E916EDD10849}" type="slidenum">
              <a:rPr lang="hu-HU" smtClean="0"/>
              <a:t>‹#›</a:t>
            </a:fld>
            <a:endParaRPr lang="hu-HU"/>
          </a:p>
        </p:txBody>
      </p:sp>
    </p:spTree>
    <p:extLst>
      <p:ext uri="{BB962C8B-B14F-4D97-AF65-F5344CB8AC3E}">
        <p14:creationId xmlns:p14="http://schemas.microsoft.com/office/powerpoint/2010/main" val="85521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80DA448A-0349-47F7-86B6-09AB939E4530}" type="datetimeFigureOut">
              <a:rPr lang="hu-HU" smtClean="0"/>
              <a:t>2020. 11. 20.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52E4E2C-A1A3-4DEE-949E-E916EDD10849}" type="slidenum">
              <a:rPr lang="hu-HU" smtClean="0"/>
              <a:t>‹#›</a:t>
            </a:fld>
            <a:endParaRPr lang="hu-HU"/>
          </a:p>
        </p:txBody>
      </p:sp>
    </p:spTree>
    <p:extLst>
      <p:ext uri="{BB962C8B-B14F-4D97-AF65-F5344CB8AC3E}">
        <p14:creationId xmlns:p14="http://schemas.microsoft.com/office/powerpoint/2010/main" val="103364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80DA448A-0349-47F7-86B6-09AB939E4530}" type="datetimeFigureOut">
              <a:rPr lang="hu-HU" smtClean="0"/>
              <a:t>2020. 11. 20.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52E4E2C-A1A3-4DEE-949E-E916EDD10849}" type="slidenum">
              <a:rPr lang="hu-HU" smtClean="0"/>
              <a:t>‹#›</a:t>
            </a:fld>
            <a:endParaRPr lang="hu-HU"/>
          </a:p>
        </p:txBody>
      </p:sp>
    </p:spTree>
    <p:extLst>
      <p:ext uri="{BB962C8B-B14F-4D97-AF65-F5344CB8AC3E}">
        <p14:creationId xmlns:p14="http://schemas.microsoft.com/office/powerpoint/2010/main" val="404597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A448A-0349-47F7-86B6-09AB939E4530}" type="datetimeFigureOut">
              <a:rPr lang="hu-HU" smtClean="0"/>
              <a:t>2020. 11. 20.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E4E2C-A1A3-4DEE-949E-E916EDD10849}" type="slidenum">
              <a:rPr lang="hu-HU" smtClean="0"/>
              <a:t>‹#›</a:t>
            </a:fld>
            <a:endParaRPr lang="hu-HU"/>
          </a:p>
        </p:txBody>
      </p:sp>
    </p:spTree>
    <p:extLst>
      <p:ext uri="{BB962C8B-B14F-4D97-AF65-F5344CB8AC3E}">
        <p14:creationId xmlns:p14="http://schemas.microsoft.com/office/powerpoint/2010/main" val="225734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ksh.hu/docs/hun/xftp/idoszaki/hazteletszinv/hazteletszinv17.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00667" y="955343"/>
            <a:ext cx="9789995" cy="4107976"/>
          </a:xfrm>
          <a:solidFill>
            <a:schemeClr val="accent1">
              <a:lumMod val="20000"/>
              <a:lumOff val="80000"/>
            </a:schemeClr>
          </a:solidFill>
          <a:ln>
            <a:solidFill>
              <a:schemeClr val="accent1">
                <a:lumMod val="75000"/>
              </a:schemeClr>
            </a:solidFill>
          </a:ln>
        </p:spPr>
        <p:txBody>
          <a:bodyPr>
            <a:normAutofit/>
          </a:bodyPr>
          <a:lstStyle/>
          <a:p>
            <a:r>
              <a:rPr lang="hu-HU" sz="3200" b="1" dirty="0" smtClean="0"/>
              <a:t>Változások egy falusi </a:t>
            </a:r>
            <a:r>
              <a:rPr lang="hu-HU" sz="3200" b="1" dirty="0" err="1" smtClean="0"/>
              <a:t>cigányközösségben</a:t>
            </a:r>
            <a:r>
              <a:rPr lang="hu-HU" sz="3200" b="1" dirty="0" smtClean="0"/>
              <a:t> </a:t>
            </a:r>
            <a:br>
              <a:rPr lang="hu-HU" sz="3200" b="1" dirty="0" smtClean="0"/>
            </a:br>
            <a:r>
              <a:rPr lang="hu-HU" sz="3200" b="1" dirty="0" smtClean="0"/>
              <a:t>egy iparváros vonzáskörzetében</a:t>
            </a:r>
            <a:br>
              <a:rPr lang="hu-HU" sz="3200" b="1" dirty="0" smtClean="0"/>
            </a:br>
            <a:r>
              <a:rPr lang="hu-HU" sz="3200" b="1" dirty="0" smtClean="0"/>
              <a:t/>
            </a:r>
            <a:br>
              <a:rPr lang="hu-HU" sz="3200" b="1" dirty="0" smtClean="0"/>
            </a:br>
            <a:r>
              <a:rPr lang="hu-HU" sz="2200" dirty="0">
                <a:latin typeface="Bahnschrift" panose="020B0502040204020203" pitchFamily="34" charset="0"/>
              </a:rPr>
              <a:t>Az MTA Veszprémi Területi Bizottsága, </a:t>
            </a:r>
            <a:br>
              <a:rPr lang="hu-HU" sz="2200" dirty="0">
                <a:latin typeface="Bahnschrift" panose="020B0502040204020203" pitchFamily="34" charset="0"/>
              </a:rPr>
            </a:br>
            <a:r>
              <a:rPr lang="hu-HU" sz="2200" dirty="0">
                <a:latin typeface="Bahnschrift" panose="020B0502040204020203" pitchFamily="34" charset="0"/>
              </a:rPr>
              <a:t>Gazdaság-, Jog- és Társadalomtudomány Szakbizottsága</a:t>
            </a:r>
            <a:br>
              <a:rPr lang="hu-HU" sz="2200" dirty="0">
                <a:latin typeface="Bahnschrift" panose="020B0502040204020203" pitchFamily="34" charset="0"/>
              </a:rPr>
            </a:br>
            <a:r>
              <a:rPr lang="hu-HU" sz="2200" dirty="0">
                <a:latin typeface="Bahnschrift" panose="020B0502040204020203" pitchFamily="34" charset="0"/>
              </a:rPr>
              <a:t/>
            </a:r>
            <a:br>
              <a:rPr lang="hu-HU" sz="2200" dirty="0">
                <a:latin typeface="Bahnschrift" panose="020B0502040204020203" pitchFamily="34" charset="0"/>
              </a:rPr>
            </a:br>
            <a:r>
              <a:rPr lang="hu-HU" sz="2200" dirty="0">
                <a:latin typeface="Bahnschrift" panose="020B0502040204020203" pitchFamily="34" charset="0"/>
              </a:rPr>
              <a:t>MTA-VEAB Székház, Veszprém</a:t>
            </a:r>
            <a:br>
              <a:rPr lang="hu-HU" sz="2200" dirty="0">
                <a:latin typeface="Bahnschrift" panose="020B0502040204020203" pitchFamily="34" charset="0"/>
              </a:rPr>
            </a:br>
            <a:r>
              <a:rPr lang="hu-HU" sz="2200" dirty="0">
                <a:latin typeface="Bahnschrift" panose="020B0502040204020203" pitchFamily="34" charset="0"/>
              </a:rPr>
              <a:t>2020. November 27. </a:t>
            </a:r>
            <a:r>
              <a:rPr lang="hu-HU" sz="2200" dirty="0" smtClean="0">
                <a:latin typeface="Bahnschrift" panose="020B0502040204020203" pitchFamily="34" charset="0"/>
              </a:rPr>
              <a:t/>
            </a:r>
            <a:br>
              <a:rPr lang="hu-HU" sz="2200" dirty="0" smtClean="0">
                <a:latin typeface="Bahnschrift" panose="020B0502040204020203" pitchFamily="34" charset="0"/>
              </a:rPr>
            </a:br>
            <a:r>
              <a:rPr lang="hu-HU" sz="2200" dirty="0">
                <a:latin typeface="Bahnschrift" panose="020B0502040204020203" pitchFamily="34" charset="0"/>
              </a:rPr>
              <a:t/>
            </a:r>
            <a:br>
              <a:rPr lang="hu-HU" sz="2200" dirty="0">
                <a:latin typeface="Bahnschrift" panose="020B0502040204020203" pitchFamily="34" charset="0"/>
              </a:rPr>
            </a:br>
            <a:r>
              <a:rPr lang="hu-HU" sz="2200" dirty="0">
                <a:latin typeface="Bahnschrift" panose="020B0502040204020203" pitchFamily="34" charset="0"/>
              </a:rPr>
              <a:t/>
            </a:r>
            <a:br>
              <a:rPr lang="hu-HU" sz="2200" dirty="0">
                <a:latin typeface="Bahnschrift" panose="020B0502040204020203" pitchFamily="34" charset="0"/>
              </a:rPr>
            </a:br>
            <a:endParaRPr lang="hu-HU" sz="2200" dirty="0">
              <a:latin typeface="Bahnschrift" panose="020B0502040204020203" pitchFamily="34" charset="0"/>
            </a:endParaRPr>
          </a:p>
        </p:txBody>
      </p:sp>
      <p:sp>
        <p:nvSpPr>
          <p:cNvPr id="3" name="Alcím 2"/>
          <p:cNvSpPr>
            <a:spLocks noGrp="1"/>
          </p:cNvSpPr>
          <p:nvPr>
            <p:ph type="subTitle" idx="1"/>
          </p:nvPr>
        </p:nvSpPr>
        <p:spPr>
          <a:xfrm>
            <a:off x="2756849" y="4449170"/>
            <a:ext cx="6305264" cy="1924333"/>
          </a:xfrm>
          <a:solidFill>
            <a:schemeClr val="bg2">
              <a:lumMod val="90000"/>
            </a:schemeClr>
          </a:solidFill>
        </p:spPr>
        <p:txBody>
          <a:bodyPr>
            <a:normAutofit/>
          </a:bodyPr>
          <a:lstStyle/>
          <a:p>
            <a:endParaRPr lang="hu-HU" sz="2200" dirty="0" smtClean="0"/>
          </a:p>
          <a:p>
            <a:r>
              <a:rPr lang="hu-HU" sz="1900" dirty="0" smtClean="0"/>
              <a:t>Leveleki </a:t>
            </a:r>
            <a:r>
              <a:rPr lang="hu-HU" sz="1900" dirty="0"/>
              <a:t>Magdolna </a:t>
            </a:r>
            <a:br>
              <a:rPr lang="hu-HU" sz="1900" dirty="0"/>
            </a:br>
            <a:r>
              <a:rPr lang="hu-HU" sz="1900" dirty="0"/>
              <a:t>dr. habil. főiskolai tanár</a:t>
            </a:r>
            <a:br>
              <a:rPr lang="hu-HU" sz="1900" dirty="0"/>
            </a:br>
            <a:r>
              <a:rPr lang="hu-HU" sz="1900" dirty="0"/>
              <a:t>VHF Szociális Tanulmányok Tanszék</a:t>
            </a:r>
            <a:br>
              <a:rPr lang="hu-HU" sz="1900" dirty="0"/>
            </a:br>
            <a:r>
              <a:rPr lang="hu-HU" sz="1900" dirty="0"/>
              <a:t/>
            </a:r>
            <a:br>
              <a:rPr lang="hu-HU" sz="1900" dirty="0"/>
            </a:br>
            <a:endParaRPr lang="hu-HU" sz="1900" dirty="0" smtClean="0"/>
          </a:p>
        </p:txBody>
      </p:sp>
    </p:spTree>
    <p:extLst>
      <p:ext uri="{BB962C8B-B14F-4D97-AF65-F5344CB8AC3E}">
        <p14:creationId xmlns:p14="http://schemas.microsoft.com/office/powerpoint/2010/main" val="407198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0904" y="624433"/>
            <a:ext cx="10515600" cy="863174"/>
          </a:xfrm>
        </p:spPr>
        <p:txBody>
          <a:bodyPr>
            <a:noAutofit/>
          </a:bodyPr>
          <a:lstStyle/>
          <a:p>
            <a:pPr algn="ctr"/>
            <a:r>
              <a:rPr lang="hu-HU" sz="3200" dirty="0" smtClean="0"/>
              <a:t/>
            </a:r>
            <a:br>
              <a:rPr lang="hu-HU" sz="3200" dirty="0" smtClean="0"/>
            </a:br>
            <a:r>
              <a:rPr lang="hu-HU" sz="2400" b="1" dirty="0" smtClean="0"/>
              <a:t>A harmadik nemzedék - a mai </a:t>
            </a:r>
            <a:r>
              <a:rPr lang="hu-HU" sz="2400" b="1" dirty="0"/>
              <a:t>középgenerációhoz tartozók háza </a:t>
            </a:r>
            <a:r>
              <a:rPr lang="hu-HU" sz="2400" b="1" dirty="0" smtClean="0"/>
              <a:t/>
            </a:r>
            <a:br>
              <a:rPr lang="hu-HU" sz="2400" b="1" dirty="0" smtClean="0"/>
            </a:br>
            <a:r>
              <a:rPr lang="hu-HU" sz="2400" b="1" dirty="0" smtClean="0"/>
              <a:t>az </a:t>
            </a:r>
            <a:r>
              <a:rPr lang="hu-HU" sz="2400" b="1" dirty="0" smtClean="0"/>
              <a:t>egykor </a:t>
            </a:r>
            <a:r>
              <a:rPr lang="hu-HU" sz="2400" b="1" dirty="0"/>
              <a:t>magyarok lakta utcában. </a:t>
            </a:r>
            <a:br>
              <a:rPr lang="hu-HU" sz="2400" b="1" dirty="0"/>
            </a:br>
            <a:endParaRPr lang="hu-HU" sz="2400" b="1" dirty="0"/>
          </a:p>
        </p:txBody>
      </p:sp>
      <p:pic>
        <p:nvPicPr>
          <p:cNvPr id="4" name="Tartalom helye 3" descr="C:\Users\Lenovo\Pictures\2019\Pátka_2019_06_12\2019-06-12\20190612_124735.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67250" y="1774209"/>
            <a:ext cx="6946710" cy="4926842"/>
          </a:xfrm>
          <a:prstGeom prst="rect">
            <a:avLst/>
          </a:prstGeom>
          <a:noFill/>
          <a:ln>
            <a:noFill/>
          </a:ln>
        </p:spPr>
      </p:pic>
    </p:spTree>
    <p:extLst>
      <p:ext uri="{BB962C8B-B14F-4D97-AF65-F5344CB8AC3E}">
        <p14:creationId xmlns:p14="http://schemas.microsoft.com/office/powerpoint/2010/main" val="2288407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652984"/>
          </a:xfrm>
          <a:solidFill>
            <a:schemeClr val="accent6">
              <a:lumMod val="40000"/>
              <a:lumOff val="60000"/>
            </a:schemeClr>
          </a:solidFill>
        </p:spPr>
        <p:txBody>
          <a:bodyPr>
            <a:normAutofit fontScale="90000"/>
          </a:bodyPr>
          <a:lstStyle/>
          <a:p>
            <a:pPr lvl="1" algn="ctr" rtl="0">
              <a:lnSpc>
                <a:spcPct val="90000"/>
              </a:lnSpc>
              <a:spcBef>
                <a:spcPct val="0"/>
              </a:spcBef>
            </a:pPr>
            <a:r>
              <a:rPr lang="hu-HU" sz="2400" b="1" dirty="0">
                <a:latin typeface="+mj-lt"/>
              </a:rPr>
              <a:t>Hogyan változtak a fiatalok életkörülményei?  </a:t>
            </a:r>
            <a:r>
              <a:rPr lang="hu-HU" sz="2400" b="1" dirty="0" smtClean="0">
                <a:latin typeface="+mj-lt"/>
              </a:rPr>
              <a:t>Egy </a:t>
            </a:r>
            <a:r>
              <a:rPr lang="hu-HU" sz="2400" b="1" dirty="0">
                <a:latin typeface="+mj-lt"/>
              </a:rPr>
              <a:t>követő kutatás főbb tapasztalatai, 2019.</a:t>
            </a:r>
            <a:r>
              <a:rPr lang="hu-HU" sz="1800" b="1" dirty="0">
                <a:latin typeface="+mj-lt"/>
              </a:rPr>
              <a:t/>
            </a:r>
            <a:br>
              <a:rPr lang="hu-HU" sz="1800" b="1" dirty="0">
                <a:latin typeface="+mj-lt"/>
              </a:rPr>
            </a:br>
            <a:endParaRPr lang="hu-HU" b="1" dirty="0">
              <a:latin typeface="+mj-lt"/>
            </a:endParaRPr>
          </a:p>
        </p:txBody>
      </p:sp>
      <p:sp>
        <p:nvSpPr>
          <p:cNvPr id="3" name="Tartalom helye 2"/>
          <p:cNvSpPr>
            <a:spLocks noGrp="1"/>
          </p:cNvSpPr>
          <p:nvPr>
            <p:ph sz="half" idx="1"/>
          </p:nvPr>
        </p:nvSpPr>
        <p:spPr>
          <a:xfrm>
            <a:off x="838200" y="1214652"/>
            <a:ext cx="5181600" cy="5377218"/>
          </a:xfrm>
          <a:solidFill>
            <a:srgbClr val="FFE38B"/>
          </a:solidFill>
        </p:spPr>
        <p:txBody>
          <a:bodyPr>
            <a:normAutofit fontScale="55000" lnSpcReduction="20000"/>
          </a:bodyPr>
          <a:lstStyle/>
          <a:p>
            <a:endParaRPr lang="hu-HU" sz="2900" dirty="0" smtClean="0"/>
          </a:p>
          <a:p>
            <a:r>
              <a:rPr lang="hu-HU" sz="2900" dirty="0" smtClean="0"/>
              <a:t>A </a:t>
            </a:r>
            <a:r>
              <a:rPr lang="hu-HU" sz="2900" dirty="0"/>
              <a:t>faluban működő kisegítő iskola pedagógusa szerint nagy kárt okozott ezekben az években az a gyakorlat, hogy 14 éves korban a nyolc osztályt elvégzett gyerekeket nem tudták felsőbb iskolákban elhelyezni, s miután a fiatalok 16 éves korig munkát nem vállalhattak, értelmes elfoglaltság nélkül tengtek-lengtek. Ez a két esztendő elegendő volt ahhoz, hogy korábbi évek pedagógusi erőfeszítései füstté váljanak. s </a:t>
            </a:r>
            <a:r>
              <a:rPr lang="hu-HU" sz="2900" dirty="0" err="1"/>
              <a:t>elkezdődjön</a:t>
            </a:r>
            <a:r>
              <a:rPr lang="hu-HU" sz="2900" dirty="0"/>
              <a:t> az un. deviáns karrier. Ebben a korosztályban volt leggyakoribb a telepi cigányok között a bűnözés. </a:t>
            </a:r>
          </a:p>
          <a:p>
            <a:r>
              <a:rPr lang="hu-HU" sz="2900" dirty="0"/>
              <a:t>Néhányan bennrekedtek a kilencvenes évek első felében tanult devianciákban, börtönből ki, börtönbe be életmódban</a:t>
            </a:r>
            <a:r>
              <a:rPr lang="hu-HU" sz="2900" dirty="0" smtClean="0"/>
              <a:t>.</a:t>
            </a:r>
          </a:p>
          <a:p>
            <a:pPr lvl="1"/>
            <a:r>
              <a:rPr lang="hu-HU" sz="2900" dirty="0" smtClean="0"/>
              <a:t> </a:t>
            </a:r>
            <a:r>
              <a:rPr lang="hu-HU" sz="2900" i="1" dirty="0"/>
              <a:t>„Sajnos az a generáció úgy is maradt, a telepen négyen, öten voltak. Becsületükre legyen mondva, nem itt a faluban loptak, hanem elmentek ide, oda. De közülük a legtöbb már meghalt, egyikőjük él még. Volt autóbaleset, betegség. Ennek a generációnak egyrésze el is költözött, mert úgy látták, hogy itt nem kapnak semmit.” </a:t>
            </a:r>
            <a:endParaRPr lang="hu-HU" sz="2900" dirty="0"/>
          </a:p>
          <a:p>
            <a:r>
              <a:rPr lang="hu-HU" sz="2900" dirty="0" smtClean="0"/>
              <a:t>A </a:t>
            </a:r>
            <a:r>
              <a:rPr lang="hu-HU" sz="2900" dirty="0"/>
              <a:t>cigányok lakta részhez a kilencvenes évek közepén sáros, földes út vezetett, most zúzott kővel borított az utca, melynek végén megszűnt a közkút, a vizet bevezették a portákra, legalábbis a telkek elejéig, de a házakban továbbra sincs benn a víz. Az udvarokban szeméttároló kuka, és egy-két helyen autó is áll a ház előtt. Kerítés sehol </a:t>
            </a:r>
            <a:r>
              <a:rPr lang="hu-HU" sz="2900" dirty="0" smtClean="0"/>
              <a:t>nincs.</a:t>
            </a:r>
          </a:p>
          <a:p>
            <a:endParaRPr lang="hu-HU" dirty="0"/>
          </a:p>
        </p:txBody>
      </p:sp>
      <p:sp>
        <p:nvSpPr>
          <p:cNvPr id="5" name="Tartalom helye 4"/>
          <p:cNvSpPr>
            <a:spLocks noGrp="1"/>
          </p:cNvSpPr>
          <p:nvPr>
            <p:ph sz="half" idx="2"/>
          </p:nvPr>
        </p:nvSpPr>
        <p:spPr>
          <a:xfrm>
            <a:off x="6172200" y="1018110"/>
            <a:ext cx="5181600" cy="5573759"/>
          </a:xfrm>
          <a:solidFill>
            <a:schemeClr val="bg2"/>
          </a:solidFill>
        </p:spPr>
        <p:txBody>
          <a:bodyPr>
            <a:normAutofit fontScale="55000" lnSpcReduction="20000"/>
          </a:bodyPr>
          <a:lstStyle/>
          <a:p>
            <a:pPr marL="0" indent="0">
              <a:buNone/>
            </a:pPr>
            <a:endParaRPr lang="hu-HU" dirty="0" smtClean="0"/>
          </a:p>
          <a:p>
            <a:pPr marL="0" indent="0">
              <a:buNone/>
            </a:pPr>
            <a:r>
              <a:rPr lang="hu-HU" dirty="0" smtClean="0"/>
              <a:t>A </a:t>
            </a:r>
            <a:r>
              <a:rPr lang="hu-HU" dirty="0"/>
              <a:t>régi </a:t>
            </a:r>
            <a:r>
              <a:rPr lang="hu-HU" dirty="0" err="1"/>
              <a:t>cigánytelep</a:t>
            </a:r>
            <a:r>
              <a:rPr lang="hu-HU" dirty="0"/>
              <a:t> lakói közben megfogyatkoztak - a harmadik generációnak megfigyelésem szerint sikerült némiképp jobb körülmények közé kerülni. </a:t>
            </a:r>
          </a:p>
          <a:p>
            <a:pPr marL="0" indent="0">
              <a:buNone/>
            </a:pPr>
            <a:r>
              <a:rPr lang="hu-HU" dirty="0"/>
              <a:t>A</a:t>
            </a:r>
            <a:r>
              <a:rPr lang="hu-HU" i="1" dirty="0"/>
              <a:t> falu </a:t>
            </a:r>
            <a:r>
              <a:rPr lang="hu-HU" i="1" dirty="0" err="1"/>
              <a:t>cigánynépessége</a:t>
            </a:r>
            <a:r>
              <a:rPr lang="hu-HU" i="1" dirty="0"/>
              <a:t> azonban más forrásokból újratermelődött.</a:t>
            </a:r>
            <a:r>
              <a:rPr lang="hu-HU" dirty="0"/>
              <a:t> Az elmúlt évtizedekben ugyanis a közeli nagyváros cigány családjait költöztették a faluba. </a:t>
            </a:r>
          </a:p>
          <a:p>
            <a:r>
              <a:rPr lang="hu-HU" i="1" dirty="0"/>
              <a:t>„Szétszórták őket a városból, mert nagyon arrogánsan viselkedtek, nagyon </a:t>
            </a:r>
            <a:r>
              <a:rPr lang="hu-HU" i="1" dirty="0" err="1"/>
              <a:t>problémásak</a:t>
            </a:r>
            <a:r>
              <a:rPr lang="hu-HU" i="1" dirty="0"/>
              <a:t> voltak, és úgy oldotta meg az önkormányzat, hogy ingatlanközvetítőkön keresztül megvették ezeket a házakat. Itt olcsó az ingatlan, megkapod a házakat pár millióért, vagy még olcsóbban. Ezt olyan okosan megcsinálta a városi vezetés, hogy megbízott egy ingatlanirodát. Így reklamálni sem tudunk, hogy most miért telepítik ide a nyakunkra őket. Adott az önkormányzat az ingatlanirodának pénzt, hogy vegyen nekik valahol valamit. Nagyon huncutok. Közülük sokan már elmentek innen, itt a faluban egy család maradt, ők dolgoznak. Viszi őket a busz a városba, az ipari parkba. Volt még 2-3 család, őket nem látjuk. Ők </a:t>
            </a:r>
            <a:r>
              <a:rPr lang="hu-HU" i="1" dirty="0" err="1"/>
              <a:t>továbbálltak</a:t>
            </a:r>
            <a:r>
              <a:rPr lang="hu-HU" i="1" dirty="0"/>
              <a:t> valószínűleg. Csak az a baj – kinn sétáltunk a szőlőhegyen – hogy teljesen szétverik az házakat. Mint ahogyan a városi </a:t>
            </a:r>
            <a:r>
              <a:rPr lang="hu-HU" i="1" dirty="0" err="1"/>
              <a:t>szegregátumokban</a:t>
            </a:r>
            <a:r>
              <a:rPr lang="hu-HU" i="1" dirty="0"/>
              <a:t> is volt. Az ajtót, az ablakot eltüzelték, akik elmentek, és utánuk ott maradt egy csúfság, meg szeméttelep.”</a:t>
            </a:r>
            <a:r>
              <a:rPr lang="hu-HU" dirty="0"/>
              <a:t> (nyugdíjas könyvtáros, a tanító felesége)</a:t>
            </a:r>
          </a:p>
          <a:p>
            <a:endParaRPr lang="hu-HU" dirty="0"/>
          </a:p>
        </p:txBody>
      </p:sp>
    </p:spTree>
    <p:extLst>
      <p:ext uri="{BB962C8B-B14F-4D97-AF65-F5344CB8AC3E}">
        <p14:creationId xmlns:p14="http://schemas.microsoft.com/office/powerpoint/2010/main" val="424125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674973"/>
          </a:xfrm>
          <a:solidFill>
            <a:schemeClr val="accent6">
              <a:lumMod val="20000"/>
              <a:lumOff val="80000"/>
            </a:schemeClr>
          </a:solidFill>
        </p:spPr>
        <p:txBody>
          <a:bodyPr/>
          <a:lstStyle/>
          <a:p>
            <a:pPr lvl="2" algn="l" rtl="0">
              <a:lnSpc>
                <a:spcPct val="90000"/>
              </a:lnSpc>
              <a:spcBef>
                <a:spcPct val="0"/>
              </a:spcBef>
            </a:pPr>
            <a:r>
              <a:rPr lang="hu-HU" sz="1800" b="1" dirty="0"/>
              <a:t>A kisegítő osztály felszámolása és a helyi iskola megszűnése</a:t>
            </a:r>
            <a:r>
              <a:rPr lang="hu-HU" sz="1800" dirty="0"/>
              <a:t/>
            </a:r>
            <a:br>
              <a:rPr lang="hu-HU" sz="1800" dirty="0"/>
            </a:br>
            <a:endParaRPr lang="hu-HU" dirty="0"/>
          </a:p>
        </p:txBody>
      </p:sp>
      <p:sp>
        <p:nvSpPr>
          <p:cNvPr id="3" name="Tartalom helye 2"/>
          <p:cNvSpPr>
            <a:spLocks noGrp="1"/>
          </p:cNvSpPr>
          <p:nvPr>
            <p:ph sz="half" idx="1"/>
          </p:nvPr>
        </p:nvSpPr>
        <p:spPr>
          <a:xfrm>
            <a:off x="838200" y="1351128"/>
            <a:ext cx="5181600" cy="4825835"/>
          </a:xfrm>
          <a:solidFill>
            <a:srgbClr val="FFD961"/>
          </a:solidFill>
        </p:spPr>
        <p:txBody>
          <a:bodyPr>
            <a:noAutofit/>
          </a:bodyPr>
          <a:lstStyle/>
          <a:p>
            <a:pPr>
              <a:lnSpc>
                <a:spcPct val="100000"/>
              </a:lnSpc>
              <a:spcBef>
                <a:spcPts val="0"/>
              </a:spcBef>
            </a:pPr>
            <a:endParaRPr lang="hu-HU" sz="1600" dirty="0" smtClean="0"/>
          </a:p>
          <a:p>
            <a:pPr>
              <a:lnSpc>
                <a:spcPct val="100000"/>
              </a:lnSpc>
              <a:spcBef>
                <a:spcPts val="0"/>
              </a:spcBef>
            </a:pPr>
            <a:r>
              <a:rPr lang="hu-HU" sz="1600" dirty="0" smtClean="0"/>
              <a:t>A </a:t>
            </a:r>
            <a:r>
              <a:rPr lang="hu-HU" sz="1600" dirty="0"/>
              <a:t>kilencvenes években a kisegítő iskola a templom mellett a régi katolikus iskolában működött. Külön voltak az iskola cigány gyerekei délelőttönként, amíg tanultak, de utána a napköziben, szabadidős programokon már együtt voltak a magyar gyerekekkel.</a:t>
            </a:r>
          </a:p>
          <a:p>
            <a:pPr>
              <a:lnSpc>
                <a:spcPct val="100000"/>
              </a:lnSpc>
              <a:spcBef>
                <a:spcPts val="0"/>
              </a:spcBef>
            </a:pPr>
            <a:r>
              <a:rPr lang="hu-HU" sz="1600" dirty="0"/>
              <a:t>A kilencvenes évek végén megszűnt a tanítás a régi épületekben, felújították a kúriát, és odaköltözött az iskola a normál tagozat és a kisegítő osztály is. „L” alakú épület volt, és az ott lévő teremben voltak a kisegítősök. </a:t>
            </a:r>
          </a:p>
          <a:p>
            <a:pPr>
              <a:lnSpc>
                <a:spcPct val="100000"/>
              </a:lnSpc>
              <a:spcBef>
                <a:spcPts val="0"/>
              </a:spcBef>
            </a:pPr>
            <a:r>
              <a:rPr lang="hu-HU" sz="1600" dirty="0"/>
              <a:t>1995 és 2019 között a helyi társadalmat talán legjelentősebben érintő változás a helyi iskola megszűntetése volt. Az iskola a 2006-2007 körüli </a:t>
            </a:r>
            <a:r>
              <a:rPr lang="hu-HU" sz="1600" dirty="0" err="1"/>
              <a:t>körzetesítésnek</a:t>
            </a:r>
            <a:r>
              <a:rPr lang="hu-HU" sz="1600" dirty="0"/>
              <a:t> esett áldozatul. Akkoriban a racionalizálás és takarékoskodás jegyében sorra számolták fel Magyarországon a falusi iskolákat nem törődve azzal, hogy a központosítás következtében a pedagógusoknak és több száz gyermeknek kell naponta </a:t>
            </a:r>
            <a:r>
              <a:rPr lang="hu-HU" sz="1600" dirty="0" err="1"/>
              <a:t>ingázni</a:t>
            </a:r>
            <a:r>
              <a:rPr lang="hu-HU" sz="1600" dirty="0"/>
              <a:t> otthon és iskola között. </a:t>
            </a:r>
          </a:p>
        </p:txBody>
      </p:sp>
      <p:sp>
        <p:nvSpPr>
          <p:cNvPr id="5" name="Tartalom helye 4"/>
          <p:cNvSpPr>
            <a:spLocks noGrp="1"/>
          </p:cNvSpPr>
          <p:nvPr>
            <p:ph sz="half" idx="2"/>
          </p:nvPr>
        </p:nvSpPr>
        <p:spPr>
          <a:xfrm>
            <a:off x="6728346" y="1351128"/>
            <a:ext cx="4625454" cy="4825835"/>
          </a:xfrm>
          <a:solidFill>
            <a:schemeClr val="accent6">
              <a:lumMod val="40000"/>
              <a:lumOff val="60000"/>
            </a:schemeClr>
          </a:solidFill>
        </p:spPr>
        <p:txBody>
          <a:bodyPr>
            <a:normAutofit fontScale="55000" lnSpcReduction="20000"/>
          </a:bodyPr>
          <a:lstStyle/>
          <a:p>
            <a:pPr>
              <a:lnSpc>
                <a:spcPct val="120000"/>
              </a:lnSpc>
              <a:spcBef>
                <a:spcPts val="600"/>
              </a:spcBef>
            </a:pPr>
            <a:endParaRPr lang="hu-HU" dirty="0" smtClean="0"/>
          </a:p>
          <a:p>
            <a:pPr>
              <a:lnSpc>
                <a:spcPct val="120000"/>
              </a:lnSpc>
              <a:spcBef>
                <a:spcPts val="600"/>
              </a:spcBef>
            </a:pPr>
            <a:r>
              <a:rPr lang="hu-HU" dirty="0" smtClean="0"/>
              <a:t>A </a:t>
            </a:r>
            <a:r>
              <a:rPr lang="hu-HU" dirty="0"/>
              <a:t>centralizációs intézkedések főképpen a település külső részein lakó, gépkocsival nem rendelkező, nehezebb helyzetű gyerekeket sújtják, de az iskola bezárása más kedvezőtlen helyi társadalmi következménnyel is jár, melyek napjainkban erősen éreztetik hatásukat. Ezen hatások közül talán a legfontosabb a helyi közösség szétesése, hiánya. </a:t>
            </a:r>
          </a:p>
          <a:p>
            <a:pPr>
              <a:lnSpc>
                <a:spcPct val="120000"/>
              </a:lnSpc>
              <a:spcBef>
                <a:spcPts val="600"/>
              </a:spcBef>
            </a:pPr>
            <a:r>
              <a:rPr lang="hu-HU" dirty="0"/>
              <a:t>Öt-hat éve a református egyház indított helyben négyosztályos iskolát. A régi egyházi iskolát újították fel a parókia mellett.</a:t>
            </a:r>
            <a:r>
              <a:rPr lang="hu-HU" i="1" dirty="0"/>
              <a:t> „Nagyon szép iskola lett, 17-20 gyerek van évfolyamonként. A mi unokánk is odajár.”</a:t>
            </a:r>
            <a:r>
              <a:rPr lang="hu-HU" dirty="0"/>
              <a:t> – mondta a nyugdíjas tanító. A bővítés fontos lenne, kellene 6. 8. osztály, de egyelőre nincs hely.</a:t>
            </a:r>
            <a:r>
              <a:rPr lang="hu-HU" i="1" dirty="0"/>
              <a:t> </a:t>
            </a:r>
            <a:r>
              <a:rPr lang="hu-HU" dirty="0"/>
              <a:t>A református iskola mellett működik református bölcsőde és idősotthon is. Helyben azonban nincs lelkésze a falunak, egy diakónus lakik itt a családjával. </a:t>
            </a:r>
          </a:p>
          <a:p>
            <a:endParaRPr lang="hu-HU" dirty="0"/>
          </a:p>
        </p:txBody>
      </p:sp>
    </p:spTree>
    <p:extLst>
      <p:ext uri="{BB962C8B-B14F-4D97-AF65-F5344CB8AC3E}">
        <p14:creationId xmlns:p14="http://schemas.microsoft.com/office/powerpoint/2010/main" val="200831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DF79"/>
          </a:solidFill>
        </p:spPr>
        <p:txBody>
          <a:bodyPr/>
          <a:lstStyle/>
          <a:p>
            <a:r>
              <a:rPr lang="hu-HU" dirty="0" smtClean="0"/>
              <a:t>Összefoglalva</a:t>
            </a:r>
            <a:endParaRPr lang="hu-HU" dirty="0"/>
          </a:p>
        </p:txBody>
      </p:sp>
      <p:sp>
        <p:nvSpPr>
          <p:cNvPr id="3" name="Tartalom helye 2"/>
          <p:cNvSpPr>
            <a:spLocks noGrp="1"/>
          </p:cNvSpPr>
          <p:nvPr>
            <p:ph sz="half" idx="1"/>
          </p:nvPr>
        </p:nvSpPr>
        <p:spPr>
          <a:xfrm>
            <a:off x="838200" y="1583140"/>
            <a:ext cx="5658134" cy="4593823"/>
          </a:xfrm>
          <a:solidFill>
            <a:schemeClr val="bg2"/>
          </a:solidFill>
        </p:spPr>
        <p:txBody>
          <a:bodyPr>
            <a:normAutofit fontScale="85000" lnSpcReduction="20000"/>
          </a:bodyPr>
          <a:lstStyle/>
          <a:p>
            <a:endParaRPr lang="hu-HU" dirty="0" smtClean="0"/>
          </a:p>
          <a:p>
            <a:r>
              <a:rPr lang="hu-HU" dirty="0" smtClean="0"/>
              <a:t>A </a:t>
            </a:r>
            <a:r>
              <a:rPr lang="hu-HU" dirty="0"/>
              <a:t>telepen már sokkal kevesebben laknak, mint régen, házanként rendszerint egy-két fő. Az a felnőtt generáció, melynek tagjaival a kilencvenes évek közepén találkoztam, zömével kihalt, közülük már csak hárman élnek. A hatvanas éveikben járnak, kettőjüknek nyugdíja sincs. </a:t>
            </a:r>
            <a:endParaRPr lang="hu-HU" dirty="0" smtClean="0"/>
          </a:p>
          <a:p>
            <a:r>
              <a:rPr lang="hu-HU" dirty="0" smtClean="0"/>
              <a:t>Az </a:t>
            </a:r>
            <a:r>
              <a:rPr lang="hu-HU" dirty="0"/>
              <a:t>ő gyermekeik közül, akik ma a középgenerációhoz </a:t>
            </a:r>
            <a:r>
              <a:rPr lang="hu-HU" dirty="0" smtClean="0"/>
              <a:t>tartoznak zömében dolgoznak</a:t>
            </a:r>
            <a:r>
              <a:rPr lang="hu-HU" dirty="0"/>
              <a:t>, családot </a:t>
            </a:r>
            <a:r>
              <a:rPr lang="hu-HU" dirty="0" smtClean="0"/>
              <a:t>alapítottak, de </a:t>
            </a:r>
            <a:r>
              <a:rPr lang="hu-HU" dirty="0"/>
              <a:t>szétszóródtak. </a:t>
            </a:r>
            <a:endParaRPr lang="hu-HU" dirty="0" smtClean="0"/>
          </a:p>
          <a:p>
            <a:r>
              <a:rPr lang="hu-HU" dirty="0" smtClean="0"/>
              <a:t>Kevesebb </a:t>
            </a:r>
            <a:r>
              <a:rPr lang="hu-HU" dirty="0"/>
              <a:t>gyereket vállaltak, mint a szüleik, rendszerint kettőt, és elköltöztek városokban és környező falvakba. Vannak közöttük jómódúak is. </a:t>
            </a:r>
            <a:endParaRPr lang="hu-HU" dirty="0" smtClean="0"/>
          </a:p>
        </p:txBody>
      </p:sp>
      <p:sp>
        <p:nvSpPr>
          <p:cNvPr id="5" name="Tartalom helye 4"/>
          <p:cNvSpPr>
            <a:spLocks noGrp="1"/>
          </p:cNvSpPr>
          <p:nvPr>
            <p:ph sz="half" idx="2"/>
          </p:nvPr>
        </p:nvSpPr>
        <p:spPr>
          <a:xfrm>
            <a:off x="6796584" y="1825625"/>
            <a:ext cx="4557215" cy="4351338"/>
          </a:xfrm>
          <a:solidFill>
            <a:schemeClr val="accent4">
              <a:lumMod val="40000"/>
              <a:lumOff val="60000"/>
            </a:schemeClr>
          </a:solidFill>
        </p:spPr>
        <p:txBody>
          <a:bodyPr>
            <a:normAutofit fontScale="85000" lnSpcReduction="20000"/>
          </a:bodyPr>
          <a:lstStyle/>
          <a:p>
            <a:endParaRPr lang="hu-HU" dirty="0" smtClean="0"/>
          </a:p>
          <a:p>
            <a:r>
              <a:rPr lang="hu-HU" dirty="0" smtClean="0"/>
              <a:t>Összességében </a:t>
            </a:r>
            <a:r>
              <a:rPr lang="hu-HU" dirty="0"/>
              <a:t>azonban nem csökkent a faluban a cigányok száma, mert </a:t>
            </a:r>
            <a:r>
              <a:rPr lang="hu-HU" dirty="0" smtClean="0"/>
              <a:t>sokan</a:t>
            </a:r>
            <a:r>
              <a:rPr lang="hu-HU" dirty="0" smtClean="0"/>
              <a:t> beköltöztek főképpen </a:t>
            </a:r>
            <a:r>
              <a:rPr lang="hu-HU" dirty="0"/>
              <a:t>a közeli nagyvárosból.</a:t>
            </a:r>
          </a:p>
          <a:p>
            <a:r>
              <a:rPr lang="hu-HU" dirty="0"/>
              <a:t>A harmadik nemzedék fiataljait az akkori „kisegítő iskola” tanítói nevelték. Ők illeszkedtek be legjobban, többségük dolgozik, törekednek rá, hogy jobb életük legyen, jobb körülmények között lakjanak. De az ő gyerekeik már nem a faluban járnak iskolába, a nagyvárosba viszi őket a busz. </a:t>
            </a:r>
          </a:p>
          <a:p>
            <a:endParaRPr lang="hu-HU" dirty="0"/>
          </a:p>
        </p:txBody>
      </p:sp>
    </p:spTree>
    <p:extLst>
      <p:ext uri="{BB962C8B-B14F-4D97-AF65-F5344CB8AC3E}">
        <p14:creationId xmlns:p14="http://schemas.microsoft.com/office/powerpoint/2010/main" val="2391392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958708"/>
          </a:xfrm>
        </p:spPr>
        <p:txBody>
          <a:bodyPr>
            <a:normAutofit/>
          </a:bodyPr>
          <a:lstStyle/>
          <a:p>
            <a:r>
              <a:rPr lang="hu-HU" sz="3200" dirty="0" smtClean="0"/>
              <a:t>Források</a:t>
            </a:r>
            <a:endParaRPr lang="hu-HU" sz="3200" dirty="0"/>
          </a:p>
        </p:txBody>
      </p:sp>
      <p:sp>
        <p:nvSpPr>
          <p:cNvPr id="3" name="Tartalom helye 2"/>
          <p:cNvSpPr>
            <a:spLocks noGrp="1"/>
          </p:cNvSpPr>
          <p:nvPr>
            <p:ph idx="1"/>
          </p:nvPr>
        </p:nvSpPr>
        <p:spPr>
          <a:xfrm>
            <a:off x="838200" y="1323833"/>
            <a:ext cx="10515600" cy="4853130"/>
          </a:xfrm>
        </p:spPr>
        <p:txBody>
          <a:bodyPr>
            <a:normAutofit/>
          </a:bodyPr>
          <a:lstStyle/>
          <a:p>
            <a:pPr marL="0" lvl="0" indent="0">
              <a:buNone/>
            </a:pPr>
            <a:endParaRPr lang="hu-HU" dirty="0" smtClean="0"/>
          </a:p>
          <a:p>
            <a:r>
              <a:rPr lang="hu-HU" sz="2200" dirty="0"/>
              <a:t>Albert József – Leveleki Magdolna: Falusi romák egy ipari város vonzáskörzetében. Esély, 1998/5. szám </a:t>
            </a:r>
          </a:p>
          <a:p>
            <a:pPr lvl="0"/>
            <a:r>
              <a:rPr lang="hu-HU" sz="2200" dirty="0" smtClean="0"/>
              <a:t>Interjú </a:t>
            </a:r>
            <a:r>
              <a:rPr lang="hu-HU" sz="2200" dirty="0"/>
              <a:t>Toma Imrével és feleségével, Készítette: Leveleki Magdolna, 2019. </a:t>
            </a:r>
            <a:r>
              <a:rPr lang="hu-HU" sz="2200" dirty="0" smtClean="0"/>
              <a:t>június</a:t>
            </a:r>
          </a:p>
          <a:p>
            <a:pPr lvl="0"/>
            <a:r>
              <a:rPr lang="hu-HU" sz="2200" dirty="0" smtClean="0"/>
              <a:t>Beszélgetések a </a:t>
            </a:r>
            <a:r>
              <a:rPr lang="hu-HU" sz="2200" dirty="0" err="1" smtClean="0"/>
              <a:t>pátkai</a:t>
            </a:r>
            <a:r>
              <a:rPr lang="hu-HU" sz="2200" dirty="0" smtClean="0"/>
              <a:t> </a:t>
            </a:r>
            <a:r>
              <a:rPr lang="hu-HU" sz="2200" dirty="0" err="1" smtClean="0"/>
              <a:t>cigánytelep</a:t>
            </a:r>
            <a:r>
              <a:rPr lang="hu-HU" sz="2200" dirty="0" smtClean="0"/>
              <a:t> egykori és mai lakóval. Készítette: Leveleki Magdolna, Pátka, 2019. </a:t>
            </a:r>
            <a:endParaRPr lang="hu-HU" sz="2200" dirty="0"/>
          </a:p>
          <a:p>
            <a:pPr lvl="0"/>
            <a:r>
              <a:rPr lang="hu-HU" sz="2200" dirty="0" smtClean="0"/>
              <a:t>KSH</a:t>
            </a:r>
            <a:r>
              <a:rPr lang="hu-HU" sz="2200" dirty="0"/>
              <a:t>: A háztartások életszínvonala, 2017.</a:t>
            </a:r>
            <a:r>
              <a:rPr lang="hu-HU" sz="2200" u="sng" dirty="0"/>
              <a:t> </a:t>
            </a:r>
            <a:r>
              <a:rPr lang="hu-HU" sz="2200" u="sng" dirty="0">
                <a:hlinkClick r:id="rId2"/>
              </a:rPr>
              <a:t>https://www.ksh.hu/docs/hun/xftp/idoszaki/hazteletszinv/hazteletszinv17.pdf</a:t>
            </a:r>
            <a:endParaRPr lang="hu-HU" sz="2200" dirty="0"/>
          </a:p>
          <a:p>
            <a:pPr lvl="0"/>
            <a:r>
              <a:rPr lang="hu-HU" sz="2200" dirty="0" smtClean="0"/>
              <a:t>Leveleki </a:t>
            </a:r>
            <a:r>
              <a:rPr lang="hu-HU" sz="2200" dirty="0"/>
              <a:t>Magdolna: Telepi cigányok Székesfehérvár vonzáskörzetében (Esettanulmány) In: Térségfejlesztés és organikus társadalom, tudományos konferencia, Székesfehérvár, 1996. május 4. </a:t>
            </a:r>
          </a:p>
        </p:txBody>
      </p:sp>
    </p:spTree>
    <p:extLst>
      <p:ext uri="{BB962C8B-B14F-4D97-AF65-F5344CB8AC3E}">
        <p14:creationId xmlns:p14="http://schemas.microsoft.com/office/powerpoint/2010/main" val="50935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3081" y="365126"/>
            <a:ext cx="10930719" cy="740344"/>
          </a:xfrm>
          <a:solidFill>
            <a:schemeClr val="accent3">
              <a:lumMod val="40000"/>
              <a:lumOff val="60000"/>
            </a:schemeClr>
          </a:solidFill>
        </p:spPr>
        <p:txBody>
          <a:bodyPr>
            <a:normAutofit/>
          </a:bodyPr>
          <a:lstStyle/>
          <a:p>
            <a:r>
              <a:rPr lang="hu-HU" sz="2800" b="1" dirty="0"/>
              <a:t>Cigányok egy iparváros vonzáskörzetében</a:t>
            </a:r>
            <a:endParaRPr lang="hu-HU" sz="2800" dirty="0"/>
          </a:p>
        </p:txBody>
      </p:sp>
      <p:sp>
        <p:nvSpPr>
          <p:cNvPr id="3" name="Tartalom helye 2"/>
          <p:cNvSpPr>
            <a:spLocks noGrp="1"/>
          </p:cNvSpPr>
          <p:nvPr>
            <p:ph sz="half" idx="1"/>
          </p:nvPr>
        </p:nvSpPr>
        <p:spPr>
          <a:xfrm>
            <a:off x="423081" y="1105470"/>
            <a:ext cx="5936776" cy="5554637"/>
          </a:xfrm>
          <a:solidFill>
            <a:schemeClr val="accent4">
              <a:lumMod val="20000"/>
              <a:lumOff val="80000"/>
            </a:schemeClr>
          </a:solidFill>
        </p:spPr>
        <p:txBody>
          <a:bodyPr>
            <a:noAutofit/>
          </a:bodyPr>
          <a:lstStyle/>
          <a:p>
            <a:pPr marL="0" indent="0">
              <a:buNone/>
            </a:pPr>
            <a:r>
              <a:rPr lang="hu-HU" sz="1600" dirty="0" smtClean="0"/>
              <a:t>Az 1995-ben végzett kutatásom elsősorban a munkanélküliség következményeiről és a romáknak a munkaerőpiacra való visszatéréséről szólt, de egy tanulmány keretében felmértem életkörülményeiket is. 1995-ben Magyarországon a nagyvállalatok felszámolása következtében jelentősen megnőtt a munkanélküliek száma. Az elbocsátások elsőként érintették a cigányokat, akik alacsony </a:t>
            </a:r>
            <a:r>
              <a:rPr lang="hu-HU" sz="1600" dirty="0" err="1" smtClean="0"/>
              <a:t>iskolázottságuk</a:t>
            </a:r>
            <a:r>
              <a:rPr lang="hu-HU" sz="1600" dirty="0" smtClean="0"/>
              <a:t>, munkamegosztásban elfoglalt helyük következtében a leggyengébb érdekérvényesítő képességgel rendelkeztek. </a:t>
            </a:r>
          </a:p>
          <a:p>
            <a:r>
              <a:rPr lang="hu-HU" sz="1600" dirty="0" smtClean="0"/>
              <a:t>A </a:t>
            </a:r>
            <a:r>
              <a:rPr lang="hu-HU" sz="1600" dirty="0"/>
              <a:t>faluban, ahol a terepkutatást végeztem a cigányság házai a falu szélén helyezkedtek el. Ahol a műút véget ért, ott ágazott el a telep többnyire kicsi, vakolatlan házaival és a körülöttük kinőtt, háznak nem nevezhető, de lakott tákolmányokkal. Az itt élő népesség – számba véve az előző fejezetekben leírt kritériumokat – egyértelműen mélyszegénységben élt, a jövedelmi szegénység éppúgy jellemző volt rá, mint a súlyos anyagi nélkülözés, a </a:t>
            </a:r>
            <a:r>
              <a:rPr lang="hu-HU" sz="1600" dirty="0" err="1"/>
              <a:t>depriváció</a:t>
            </a:r>
            <a:r>
              <a:rPr lang="hu-HU" sz="1600" dirty="0"/>
              <a:t> és a nagyon alacsony munkaintenzitás. </a:t>
            </a:r>
            <a:endParaRPr lang="hu-HU" sz="1600" dirty="0" smtClean="0"/>
          </a:p>
          <a:p>
            <a:r>
              <a:rPr lang="hu-HU" sz="1600" dirty="0" smtClean="0"/>
              <a:t>A fenti kutatással párhuzamosan Albert József egy Sárbogárd környéki faluban végzett ugyanebben a témakörben kutatásokat. Eredményeinket </a:t>
            </a:r>
            <a:r>
              <a:rPr lang="hu-HU" sz="1600" dirty="0"/>
              <a:t>1996-ban az Esély c. folyóiratban, </a:t>
            </a:r>
            <a:r>
              <a:rPr lang="hu-HU" sz="1600" dirty="0" smtClean="0"/>
              <a:t>és </a:t>
            </a:r>
            <a:r>
              <a:rPr lang="hu-HU" sz="1600" dirty="0"/>
              <a:t>tudományos </a:t>
            </a:r>
            <a:r>
              <a:rPr lang="hu-HU" sz="1600" dirty="0" smtClean="0"/>
              <a:t>konferenciák keretében publikáltuk. </a:t>
            </a:r>
            <a:r>
              <a:rPr lang="hu-HU" sz="1600" dirty="0"/>
              <a:t>(Albert – Leveleki, 1998; Leveleki, 1996</a:t>
            </a:r>
            <a:r>
              <a:rPr lang="hu-HU" sz="1600" dirty="0" smtClean="0"/>
              <a:t>)</a:t>
            </a:r>
            <a:endParaRPr lang="hu-HU" sz="1600" dirty="0"/>
          </a:p>
        </p:txBody>
      </p:sp>
      <p:sp>
        <p:nvSpPr>
          <p:cNvPr id="6" name="Tartalom helye 5"/>
          <p:cNvSpPr>
            <a:spLocks noGrp="1"/>
          </p:cNvSpPr>
          <p:nvPr>
            <p:ph sz="half" idx="2"/>
          </p:nvPr>
        </p:nvSpPr>
        <p:spPr>
          <a:xfrm>
            <a:off x="6523630" y="614149"/>
            <a:ext cx="5281682" cy="6045958"/>
          </a:xfrm>
          <a:solidFill>
            <a:schemeClr val="accent4">
              <a:lumMod val="40000"/>
              <a:lumOff val="60000"/>
            </a:schemeClr>
          </a:solidFill>
        </p:spPr>
        <p:txBody>
          <a:bodyPr>
            <a:normAutofit fontScale="62500" lnSpcReduction="20000"/>
          </a:bodyPr>
          <a:lstStyle/>
          <a:p>
            <a:pPr marL="0" indent="0">
              <a:buNone/>
            </a:pPr>
            <a:r>
              <a:rPr lang="hu-HU" dirty="0"/>
              <a:t>2019 tavaszán arra voltam kíváncsi, hogy milyen változások zajlottak azon a </a:t>
            </a:r>
            <a:r>
              <a:rPr lang="hu-HU" dirty="0" err="1"/>
              <a:t>cigánytelepen</a:t>
            </a:r>
            <a:r>
              <a:rPr lang="hu-HU" dirty="0"/>
              <a:t>, ahol 1995-ben már kutattam, mi történt azokkal a cigány férfiakkal, nőkkel, akik 24 évvel ezelőtt kezdték felnőtt életüket, hogyan, milyen körülmények között élnek ők és gyermekeik? Megtalálják-e helyüket ma a munka világában, sikerült-e nekik kiemelkedni a mélyszegénységből. </a:t>
            </a:r>
          </a:p>
          <a:p>
            <a:r>
              <a:rPr lang="hu-HU" dirty="0"/>
              <a:t>Kutatásom helyszíne, az 1700 fős falu, melynek lélekszáma az elmúlt évtizedekben számottevően nem változott. Tekintettel arra, hogy a település egy erősen iparosodott nagyváros vonzáskörzetében helyezkedik el, és ingatlanai a városiaknál jelentősen olcsóbbak, a közlekedés pedig viszonylag jó - 15-20 percen belül el lehet jutni a nagyváros bármely ipartelepére - a városiak szívesen vesznek itt házat. A cigányok száma a faluban napjainkban 200 fő körüli. A népesség egészében és a cigányok körében is nagy a fluktuáció. </a:t>
            </a:r>
          </a:p>
          <a:p>
            <a:r>
              <a:rPr lang="hu-HU" dirty="0"/>
              <a:t>Helyben nincs sok munkahely: önkormányzat, bolt, kisposta. Néhány helyi gazda is foglalkoztat alkalmi munkásokat a gépek kezelésére. A faluban egy-két nagybirtokos és 3-4 20-30 hektáros gazda van, 3-4 lovarda, bérlovastartó lovarda, ott is dolgoznak páran. </a:t>
            </a:r>
          </a:p>
          <a:p>
            <a:endParaRPr lang="hu-HU" dirty="0"/>
          </a:p>
        </p:txBody>
      </p:sp>
    </p:spTree>
    <p:extLst>
      <p:ext uri="{BB962C8B-B14F-4D97-AF65-F5344CB8AC3E}">
        <p14:creationId xmlns:p14="http://schemas.microsoft.com/office/powerpoint/2010/main" val="3622238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2"/>
          </a:solidFill>
        </p:spPr>
        <p:txBody>
          <a:bodyPr>
            <a:normAutofit/>
          </a:bodyPr>
          <a:lstStyle/>
          <a:p>
            <a:pPr algn="ctr"/>
            <a:r>
              <a:rPr lang="hu-HU" sz="3200" b="1" dirty="0"/>
              <a:t>Egy falusi cigányközösség életkörülményei </a:t>
            </a:r>
            <a:r>
              <a:rPr lang="hu-HU" sz="3200" b="1" dirty="0" smtClean="0"/>
              <a:t>1995-ben</a:t>
            </a:r>
            <a:endParaRPr lang="hu-HU" sz="3200" dirty="0"/>
          </a:p>
        </p:txBody>
      </p:sp>
      <p:sp>
        <p:nvSpPr>
          <p:cNvPr id="3" name="Tartalom helye 2"/>
          <p:cNvSpPr>
            <a:spLocks noGrp="1"/>
          </p:cNvSpPr>
          <p:nvPr>
            <p:ph sz="half" idx="1"/>
          </p:nvPr>
        </p:nvSpPr>
        <p:spPr>
          <a:xfrm>
            <a:off x="838200" y="1569494"/>
            <a:ext cx="5181600" cy="4831306"/>
          </a:xfrm>
          <a:solidFill>
            <a:schemeClr val="bg2"/>
          </a:solidFill>
        </p:spPr>
        <p:txBody>
          <a:bodyPr>
            <a:normAutofit fontScale="70000" lnSpcReduction="20000"/>
          </a:bodyPr>
          <a:lstStyle/>
          <a:p>
            <a:endParaRPr lang="hu-HU" dirty="0" smtClean="0"/>
          </a:p>
          <a:p>
            <a:r>
              <a:rPr lang="hu-HU" dirty="0" smtClean="0"/>
              <a:t>A </a:t>
            </a:r>
            <a:r>
              <a:rPr lang="hu-HU" dirty="0"/>
              <a:t>telepen 1995-ben 25 cigány család lakott: 106 fő, húsz háztartásban. </a:t>
            </a:r>
            <a:endParaRPr lang="hu-HU" dirty="0" smtClean="0"/>
          </a:p>
          <a:p>
            <a:r>
              <a:rPr lang="hu-HU" dirty="0" smtClean="0"/>
              <a:t>A </a:t>
            </a:r>
            <a:r>
              <a:rPr lang="hu-HU" dirty="0"/>
              <a:t>háztartások 55%-a 3-5 fős volt, 40%-uk pedig 6 vagy annál több tagú. </a:t>
            </a:r>
            <a:endParaRPr lang="hu-HU" dirty="0" smtClean="0"/>
          </a:p>
          <a:p>
            <a:r>
              <a:rPr lang="hu-HU" dirty="0" smtClean="0"/>
              <a:t>A </a:t>
            </a:r>
            <a:r>
              <a:rPr lang="hu-HU" dirty="0"/>
              <a:t>népesség több mint fele </a:t>
            </a:r>
            <a:r>
              <a:rPr lang="hu-HU" dirty="0" smtClean="0"/>
              <a:t>fiatalkorú volt, </a:t>
            </a:r>
            <a:r>
              <a:rPr lang="hu-HU" dirty="0"/>
              <a:t>106 fős cigány népességből 55 fő 16 éven </a:t>
            </a:r>
            <a:r>
              <a:rPr lang="hu-HU" dirty="0" smtClean="0"/>
              <a:t>aluli. </a:t>
            </a:r>
            <a:r>
              <a:rPr lang="hu-HU" dirty="0"/>
              <a:t>21 fő tartozott a 17-30 év közötti korosztályhoz, és 65 évnél idősebb lakója nem volt a telepnek. </a:t>
            </a:r>
            <a:endParaRPr lang="hu-HU" dirty="0" smtClean="0"/>
          </a:p>
          <a:p>
            <a:r>
              <a:rPr lang="hu-HU" dirty="0" smtClean="0"/>
              <a:t>A </a:t>
            </a:r>
            <a:r>
              <a:rPr lang="hu-HU" dirty="0"/>
              <a:t>korösszetétel előre vetítette a problémát, hogy mi lesz a felnövő generációval, miből tudják magukat és családjukat eltartani, amikor a már néhány évtizedet munkában töltött 30 évnél idősebb nemzedék sem talál munkát, biztos keresetet. Egyedül abban lehetett bízni, hogy a fiatalabbak több iskolai osztályt jártak ki, ami növelhette valamivel az elhelyezkedési </a:t>
            </a:r>
            <a:r>
              <a:rPr lang="hu-HU" dirty="0" smtClean="0"/>
              <a:t>esélyeiket</a:t>
            </a:r>
            <a:r>
              <a:rPr lang="hu-HU" dirty="0"/>
              <a:t>.</a:t>
            </a:r>
            <a:endParaRPr lang="hu-HU" dirty="0" smtClean="0"/>
          </a:p>
        </p:txBody>
      </p:sp>
      <p:sp>
        <p:nvSpPr>
          <p:cNvPr id="5" name="Tartalom helye 4"/>
          <p:cNvSpPr>
            <a:spLocks noGrp="1"/>
          </p:cNvSpPr>
          <p:nvPr>
            <p:ph sz="half" idx="2"/>
          </p:nvPr>
        </p:nvSpPr>
        <p:spPr>
          <a:solidFill>
            <a:schemeClr val="accent4">
              <a:lumMod val="20000"/>
              <a:lumOff val="80000"/>
            </a:schemeClr>
          </a:solidFill>
        </p:spPr>
        <p:txBody>
          <a:bodyPr>
            <a:normAutofit fontScale="70000" lnSpcReduction="20000"/>
          </a:bodyPr>
          <a:lstStyle/>
          <a:p>
            <a:r>
              <a:rPr lang="hu-HU" dirty="0"/>
              <a:t>Míg ugyanis a 41-50 év közöttiek átlagosan 4 osztályt jártak, a 31-40 évesek 6 osztályt, a 21-30 évesek 7 osztályt, a 17-20 évesek körében pedig 8 osztály volt az átlagos iskolai végzettség. </a:t>
            </a:r>
          </a:p>
          <a:p>
            <a:r>
              <a:rPr lang="hu-HU" dirty="0" smtClean="0"/>
              <a:t>Az </a:t>
            </a:r>
            <a:r>
              <a:rPr lang="hu-HU" dirty="0"/>
              <a:t>iskolai végzettség fontosságát a gyakorlatban jól mutatja annak a 40 körüli családfőnek az esete, aki a nagyvállalati elbocsátás után kapott munkát a városi közszolgáltató vállalatnál, de feladatát – saját elbeszélése szerint – azért nem tudta ellátni, mert amikor kiküldték területre utcát söpörni, nem tudta elolvasni az utcanév táblákat, és rendszerint nem talált oda, ahová küldték.</a:t>
            </a:r>
          </a:p>
        </p:txBody>
      </p:sp>
    </p:spTree>
    <p:extLst>
      <p:ext uri="{BB962C8B-B14F-4D97-AF65-F5344CB8AC3E}">
        <p14:creationId xmlns:p14="http://schemas.microsoft.com/office/powerpoint/2010/main" val="1645169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699400"/>
          </a:xfrm>
          <a:solidFill>
            <a:schemeClr val="bg2">
              <a:lumMod val="90000"/>
            </a:schemeClr>
          </a:solidFill>
        </p:spPr>
        <p:txBody>
          <a:bodyPr>
            <a:normAutofit/>
          </a:bodyPr>
          <a:lstStyle/>
          <a:p>
            <a:pPr algn="ctr"/>
            <a:r>
              <a:rPr lang="hu-HU" sz="2400" b="1" dirty="0" smtClean="0"/>
              <a:t>Három nemzedék – Az idős korosztály</a:t>
            </a:r>
            <a:endParaRPr lang="hu-HU" sz="2400" b="1" dirty="0"/>
          </a:p>
        </p:txBody>
      </p:sp>
      <p:sp>
        <p:nvSpPr>
          <p:cNvPr id="3" name="Tartalom helye 2"/>
          <p:cNvSpPr>
            <a:spLocks noGrp="1"/>
          </p:cNvSpPr>
          <p:nvPr>
            <p:ph sz="half" idx="1"/>
          </p:nvPr>
        </p:nvSpPr>
        <p:spPr>
          <a:xfrm>
            <a:off x="838200" y="1282890"/>
            <a:ext cx="5181600" cy="5336274"/>
          </a:xfrm>
          <a:solidFill>
            <a:srgbClr val="EFFCD0"/>
          </a:solidFill>
        </p:spPr>
        <p:txBody>
          <a:bodyPr>
            <a:noAutofit/>
          </a:bodyPr>
          <a:lstStyle/>
          <a:p>
            <a:pPr marL="0" indent="0">
              <a:lnSpc>
                <a:spcPct val="100000"/>
              </a:lnSpc>
              <a:spcBef>
                <a:spcPts val="0"/>
              </a:spcBef>
              <a:buNone/>
            </a:pPr>
            <a:r>
              <a:rPr lang="hu-HU" sz="1600" dirty="0"/>
              <a:t>Az </a:t>
            </a:r>
            <a:r>
              <a:rPr lang="hu-HU" sz="1600" i="1" dirty="0"/>
              <a:t>idősebb </a:t>
            </a:r>
            <a:r>
              <a:rPr lang="hu-HU" sz="1600" i="1" dirty="0" smtClean="0"/>
              <a:t>korosztálynak</a:t>
            </a:r>
            <a:r>
              <a:rPr lang="hu-HU" sz="1600" dirty="0"/>
              <a:t> </a:t>
            </a:r>
            <a:r>
              <a:rPr lang="hu-HU" sz="1600" dirty="0" smtClean="0"/>
              <a:t>- mely </a:t>
            </a:r>
            <a:r>
              <a:rPr lang="hu-HU" sz="1600" dirty="0"/>
              <a:t>a </a:t>
            </a:r>
            <a:r>
              <a:rPr lang="hu-HU" sz="1600" dirty="0" smtClean="0"/>
              <a:t>rendszerváltás </a:t>
            </a:r>
            <a:r>
              <a:rPr lang="hu-HU" sz="1600" dirty="0"/>
              <a:t>körüli években érte el a </a:t>
            </a:r>
            <a:r>
              <a:rPr lang="hu-HU" sz="1600" dirty="0" smtClean="0"/>
              <a:t>nyugdíjkorhatárt - </a:t>
            </a:r>
            <a:r>
              <a:rPr lang="hu-HU" sz="1600" b="1" dirty="0"/>
              <a:t>férfitagjai </a:t>
            </a:r>
            <a:r>
              <a:rPr lang="hu-HU" sz="1600" dirty="0"/>
              <a:t>iskolázatlanok voltak, rendszerint egyetlen osztályt sem jártak. </a:t>
            </a:r>
            <a:endParaRPr lang="hu-HU" sz="1600" dirty="0" smtClean="0"/>
          </a:p>
          <a:p>
            <a:pPr>
              <a:lnSpc>
                <a:spcPct val="100000"/>
              </a:lnSpc>
              <a:spcBef>
                <a:spcPts val="0"/>
              </a:spcBef>
            </a:pPr>
            <a:r>
              <a:rPr lang="hu-HU" sz="1600" dirty="0" smtClean="0"/>
              <a:t>Az </a:t>
            </a:r>
            <a:r>
              <a:rPr lang="hu-HU" sz="1600" dirty="0"/>
              <a:t>ötvenes, hatvanas években elhelyezkedtek a nagyiparban, a legnehezebb fizikai munkákat végezték, öntőként, rakodómunkásként dolgoztak 20-30 éven keresztül. Közülük a kilencvenes évek elején már csak ketten éltek. </a:t>
            </a:r>
            <a:r>
              <a:rPr lang="hu-HU" sz="1600" dirty="0" smtClean="0"/>
              <a:t>Ezeknek </a:t>
            </a:r>
            <a:r>
              <a:rPr lang="hu-HU" sz="1600" dirty="0"/>
              <a:t>az embereknek a nyugdíja a rendszerváltás éveiben a fiatalabb generáció számára a betevő falatot jelentette. </a:t>
            </a:r>
            <a:endParaRPr lang="hu-HU" sz="1600" dirty="0" smtClean="0"/>
          </a:p>
          <a:p>
            <a:pPr>
              <a:lnSpc>
                <a:spcPct val="100000"/>
              </a:lnSpc>
              <a:spcBef>
                <a:spcPts val="0"/>
              </a:spcBef>
            </a:pPr>
            <a:r>
              <a:rPr lang="hu-HU" sz="1600" dirty="0" smtClean="0"/>
              <a:t>Az </a:t>
            </a:r>
            <a:r>
              <a:rPr lang="hu-HU" sz="1600" dirty="0"/>
              <a:t>akkor hatvan éves nemzedék </a:t>
            </a:r>
            <a:r>
              <a:rPr lang="hu-HU" sz="1600" b="1" dirty="0"/>
              <a:t>női tagjai </a:t>
            </a:r>
            <a:r>
              <a:rPr lang="hu-HU" sz="1600" dirty="0"/>
              <a:t>még nem végeztek ipari munkát, az asszonyok a tradicionális mesterségeket űzték, házaló kereskedelemmel, gyűjtögetéssel foglalkoztak, és szokás volt körükben a kéregetés különösen ünnepek alkalmával. . A nők által végzett tevékenységek a férjek fizetését kevésbé biztos, de – a visszaemlékezések szerint viszonylag jelentős – jövedelemmel egészítették ki. </a:t>
            </a:r>
            <a:r>
              <a:rPr lang="hu-HU" sz="1600" dirty="0" smtClean="0"/>
              <a:t>Vagyis </a:t>
            </a:r>
            <a:r>
              <a:rPr lang="hu-HU" sz="1600" dirty="0"/>
              <a:t>a hagyományos „mesterségek”, kereseti formák ennél a generációnál még női ágon </a:t>
            </a:r>
            <a:r>
              <a:rPr lang="hu-HU" sz="1600" dirty="0" smtClean="0"/>
              <a:t>tovább éltek</a:t>
            </a:r>
            <a:r>
              <a:rPr lang="hu-HU" sz="1600" dirty="0"/>
              <a:t>. </a:t>
            </a:r>
          </a:p>
        </p:txBody>
      </p:sp>
      <p:sp>
        <p:nvSpPr>
          <p:cNvPr id="5" name="Tartalom helye 4"/>
          <p:cNvSpPr>
            <a:spLocks noGrp="1"/>
          </p:cNvSpPr>
          <p:nvPr>
            <p:ph sz="half" idx="2"/>
          </p:nvPr>
        </p:nvSpPr>
        <p:spPr>
          <a:xfrm>
            <a:off x="6172200" y="1282890"/>
            <a:ext cx="5181600" cy="4894073"/>
          </a:xfrm>
          <a:solidFill>
            <a:schemeClr val="accent1">
              <a:lumMod val="20000"/>
              <a:lumOff val="80000"/>
            </a:schemeClr>
          </a:solidFill>
        </p:spPr>
        <p:txBody>
          <a:bodyPr>
            <a:normAutofit fontScale="55000" lnSpcReduction="20000"/>
          </a:bodyPr>
          <a:lstStyle/>
          <a:p>
            <a:pPr>
              <a:lnSpc>
                <a:spcPct val="120000"/>
              </a:lnSpc>
              <a:spcBef>
                <a:spcPts val="600"/>
              </a:spcBef>
            </a:pPr>
            <a:r>
              <a:rPr lang="hu-HU" dirty="0"/>
              <a:t>Az anyák a munkába gyakran bevonták gyermekeiket is - azt a korosztályt, mely a kilencvenes években negyvenedik év körül járt - nem egyszer megakadályozva azok iskolába </a:t>
            </a:r>
            <a:r>
              <a:rPr lang="hu-HU" dirty="0" smtClean="0"/>
              <a:t>járását</a:t>
            </a:r>
          </a:p>
          <a:p>
            <a:pPr marL="457200" lvl="1" indent="0">
              <a:lnSpc>
                <a:spcPct val="120000"/>
              </a:lnSpc>
              <a:spcBef>
                <a:spcPts val="600"/>
              </a:spcBef>
              <a:buNone/>
            </a:pPr>
            <a:r>
              <a:rPr lang="hu-HU" dirty="0" smtClean="0"/>
              <a:t>„</a:t>
            </a:r>
            <a:r>
              <a:rPr lang="hu-HU" i="1" dirty="0" smtClean="0"/>
              <a:t>Csak </a:t>
            </a:r>
            <a:r>
              <a:rPr lang="hu-HU" i="1" dirty="0"/>
              <a:t>három osztályt jártam, mert édesanyámmal mentem házalni, vasat gyűjteni. Akkoriban jó volt, mert édesanyám jól keresett, jobban kerestünk, mint aki gyárban dolgozott. Minden nap dolgoztunk, nem csak addig, amíg megkerestük a pénzt. Rongyot és tollat gyűjtöttünk, lehetett cserélni mindent. Viszonylag jól éltünk. Voltak ismerősök, kaptunk szalonnát, kolbászt, sonkát tőlük.” </a:t>
            </a:r>
            <a:r>
              <a:rPr lang="hu-HU" dirty="0"/>
              <a:t>(43 éves cigányasszony)</a:t>
            </a:r>
          </a:p>
          <a:p>
            <a:pPr>
              <a:lnSpc>
                <a:spcPct val="120000"/>
              </a:lnSpc>
              <a:spcBef>
                <a:spcPts val="600"/>
              </a:spcBef>
            </a:pPr>
            <a:r>
              <a:rPr lang="hu-HU" dirty="0"/>
              <a:t>Ez a korosztály építette fel a hatvanas években azokat a komfort nélküli igen kis alapterületű, vályogból vagy téglából készült házakat, melyek felemelkedést jelentettek a korábbi félig földbe vájt putrikhoz képest. Akkoriban ezek a házak a községi tanács által kijelölt területen épültek, a házak közel fele 20m</a:t>
            </a:r>
            <a:r>
              <a:rPr lang="hu-HU" baseline="30000" dirty="0"/>
              <a:t>2</a:t>
            </a:r>
            <a:r>
              <a:rPr lang="hu-HU" dirty="0"/>
              <a:t> alatti alapterületű, ezekben se konyha, se más helyiség nincsen. Az egy szobára jutó létszám 3-4 fő között volt a kilencvenes években, az egy főre jutó alapterület a házak több mint felében átlagosan 7m</a:t>
            </a:r>
            <a:r>
              <a:rPr lang="hu-HU" baseline="30000" dirty="0"/>
              <a:t>2</a:t>
            </a:r>
            <a:r>
              <a:rPr lang="hu-HU" dirty="0"/>
              <a:t>. Ezeknek az építményeknek egyike látható az alábbi képen. </a:t>
            </a:r>
          </a:p>
          <a:p>
            <a:endParaRPr lang="hu-HU" dirty="0"/>
          </a:p>
        </p:txBody>
      </p:sp>
    </p:spTree>
    <p:extLst>
      <p:ext uri="{BB962C8B-B14F-4D97-AF65-F5344CB8AC3E}">
        <p14:creationId xmlns:p14="http://schemas.microsoft.com/office/powerpoint/2010/main" val="2071015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835878"/>
          </a:xfrm>
        </p:spPr>
        <p:txBody>
          <a:bodyPr>
            <a:normAutofit fontScale="90000"/>
          </a:bodyPr>
          <a:lstStyle/>
          <a:p>
            <a:r>
              <a:rPr lang="hu-HU" sz="3200" dirty="0" smtClean="0"/>
              <a:t>A legidősebb generáció</a:t>
            </a:r>
            <a:br>
              <a:rPr lang="hu-HU" sz="3200" dirty="0" smtClean="0"/>
            </a:br>
            <a:r>
              <a:rPr lang="hu-HU" sz="3200" dirty="0" smtClean="0"/>
              <a:t>(A képen a cigányvajda háza)</a:t>
            </a:r>
            <a:endParaRPr lang="hu-HU" sz="3200" dirty="0"/>
          </a:p>
        </p:txBody>
      </p:sp>
      <p:pic>
        <p:nvPicPr>
          <p:cNvPr id="4" name="Tartalom helye 3" descr="C:\Users\Lenovo\Pictures\2019\Pátka_2019_06_12\2019-06-12\20190612_12293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56764" y="1562669"/>
            <a:ext cx="6878472" cy="4954137"/>
          </a:xfrm>
          <a:prstGeom prst="rect">
            <a:avLst/>
          </a:prstGeom>
          <a:noFill/>
          <a:ln>
            <a:noFill/>
          </a:ln>
        </p:spPr>
      </p:pic>
    </p:spTree>
    <p:extLst>
      <p:ext uri="{BB962C8B-B14F-4D97-AF65-F5344CB8AC3E}">
        <p14:creationId xmlns:p14="http://schemas.microsoft.com/office/powerpoint/2010/main" val="682125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713048"/>
          </a:xfrm>
          <a:solidFill>
            <a:schemeClr val="accent2">
              <a:lumMod val="60000"/>
              <a:lumOff val="40000"/>
            </a:schemeClr>
          </a:solidFill>
        </p:spPr>
        <p:txBody>
          <a:bodyPr>
            <a:normAutofit/>
          </a:bodyPr>
          <a:lstStyle/>
          <a:p>
            <a:r>
              <a:rPr lang="hu-HU" sz="3200" dirty="0" smtClean="0"/>
              <a:t>A középgeneráció</a:t>
            </a:r>
            <a:endParaRPr lang="hu-HU" sz="3200" dirty="0"/>
          </a:p>
        </p:txBody>
      </p:sp>
      <p:sp>
        <p:nvSpPr>
          <p:cNvPr id="3" name="Tartalom helye 2"/>
          <p:cNvSpPr>
            <a:spLocks noGrp="1"/>
          </p:cNvSpPr>
          <p:nvPr>
            <p:ph sz="half" idx="1"/>
          </p:nvPr>
        </p:nvSpPr>
        <p:spPr>
          <a:xfrm>
            <a:off x="838200" y="1078174"/>
            <a:ext cx="5181600" cy="5568285"/>
          </a:xfrm>
          <a:solidFill>
            <a:schemeClr val="bg2">
              <a:lumMod val="90000"/>
            </a:schemeClr>
          </a:solidFill>
        </p:spPr>
        <p:txBody>
          <a:bodyPr>
            <a:noAutofit/>
          </a:bodyPr>
          <a:lstStyle/>
          <a:p>
            <a:pPr marL="0" indent="0">
              <a:buNone/>
            </a:pPr>
            <a:r>
              <a:rPr lang="hu-HU" sz="2000" i="1" dirty="0"/>
              <a:t>A középgeneráció, </a:t>
            </a:r>
            <a:r>
              <a:rPr lang="hu-HU" sz="2000" i="1" dirty="0" smtClean="0"/>
              <a:t>a kilencvenes években, </a:t>
            </a:r>
            <a:r>
              <a:rPr lang="hu-HU" sz="2000" i="1" dirty="0"/>
              <a:t>vizsgálatom idején 40 év körüli korosztály</a:t>
            </a:r>
            <a:r>
              <a:rPr lang="hu-HU" sz="2000" dirty="0"/>
              <a:t>, melynek tagjai a házaló anyák, és nehéz gyári munkát végző apák mellett nevelkedtek, 3-6 osztályt jártak ki. </a:t>
            </a:r>
            <a:endParaRPr lang="hu-HU" sz="2000" dirty="0" smtClean="0"/>
          </a:p>
          <a:p>
            <a:r>
              <a:rPr lang="hu-HU" sz="2000" dirty="0" smtClean="0"/>
              <a:t>Sokan </a:t>
            </a:r>
            <a:r>
              <a:rPr lang="hu-HU" sz="2000" dirty="0"/>
              <a:t>közülük írni, olvasni sem tanultak </a:t>
            </a:r>
            <a:r>
              <a:rPr lang="hu-HU" sz="2000" dirty="0" smtClean="0"/>
              <a:t>meg. Megtanulták </a:t>
            </a:r>
            <a:r>
              <a:rPr lang="hu-HU" sz="2000" dirty="0"/>
              <a:t>azonban szüleiktől, hogy, meg lehet találni helyüket a munka világában. </a:t>
            </a:r>
          </a:p>
          <a:p>
            <a:r>
              <a:rPr lang="hu-HU" sz="2000" dirty="0"/>
              <a:t>Ők már valamivel könnyebb munkát végeztek, kevésbé ártalmas körülmények között dolgoztak, de még mindig segédmunkásként, rakodómunkásként. </a:t>
            </a:r>
            <a:endParaRPr lang="hu-HU" sz="2000" dirty="0" smtClean="0"/>
          </a:p>
          <a:p>
            <a:r>
              <a:rPr lang="hu-HU" sz="2000" dirty="0" smtClean="0"/>
              <a:t>Ennek </a:t>
            </a:r>
            <a:r>
              <a:rPr lang="hu-HU" sz="2000" dirty="0"/>
              <a:t>a korosztálynak a női tagjai a munkavállalási kényszer növekedésével szintén iparban dolgoztak. </a:t>
            </a:r>
            <a:r>
              <a:rPr lang="hu-HU" sz="2000" dirty="0" err="1"/>
              <a:t>Iskolázottságuk</a:t>
            </a:r>
            <a:r>
              <a:rPr lang="hu-HU" sz="2000" dirty="0"/>
              <a:t> nem magasabb, nem alacsonyabb, mint a férfiaké, és általában takarítónőként foglalkoztatták őket az üzemekben. </a:t>
            </a:r>
            <a:endParaRPr lang="hu-HU" sz="2000" dirty="0" smtClean="0"/>
          </a:p>
          <a:p>
            <a:endParaRPr lang="hu-HU" sz="2400" dirty="0" smtClean="0"/>
          </a:p>
          <a:p>
            <a:endParaRPr lang="hu-HU" sz="2400" dirty="0"/>
          </a:p>
        </p:txBody>
      </p:sp>
      <p:sp>
        <p:nvSpPr>
          <p:cNvPr id="5" name="Tartalom helye 4"/>
          <p:cNvSpPr>
            <a:spLocks noGrp="1"/>
          </p:cNvSpPr>
          <p:nvPr>
            <p:ph sz="half" idx="2"/>
          </p:nvPr>
        </p:nvSpPr>
        <p:spPr>
          <a:xfrm>
            <a:off x="6172200" y="1228300"/>
            <a:ext cx="5181600" cy="5418160"/>
          </a:xfrm>
          <a:solidFill>
            <a:schemeClr val="accent2">
              <a:lumMod val="20000"/>
              <a:lumOff val="80000"/>
            </a:schemeClr>
          </a:solidFill>
        </p:spPr>
        <p:txBody>
          <a:bodyPr>
            <a:normAutofit fontScale="77500" lnSpcReduction="20000"/>
          </a:bodyPr>
          <a:lstStyle/>
          <a:p>
            <a:r>
              <a:rPr lang="hu-HU" dirty="0"/>
              <a:t>Ez a korosztály fogott házépítésbe a Kádár-rendszer utolsó évtizedében akkor látszólag kedvező hitelekből, igénybe véve az ingyen felajánlott, de a környezetbe nem illeszkedő, a családok által fenntarthatatlan házakat eredményező típusterveket. Ezek a házak éppúgy vakolatlanul éktelenkedtek (és éktelenkednek a mai napig) a telepen, mint a korábbi „CS”-házak. Ablakaik </a:t>
            </a:r>
            <a:r>
              <a:rPr lang="hu-HU" dirty="0" err="1"/>
              <a:t>üvegezetlenek</a:t>
            </a:r>
            <a:r>
              <a:rPr lang="hu-HU" dirty="0"/>
              <a:t>, az erkélyek korlátjai, belső lépcsők hiányoznak. Ezekben már van kialakítva helyiség fürdőszobának, konyhának, de nincsenek felszerelve, nincs bennük se WC, se vízvezeték. Éppúgy sparherddel fűtenek, mint szüleik, és egy helyiségben szorong 8-10 családtag fűtési szezonban, akárcsak a korábban épült házacskákban.</a:t>
            </a:r>
          </a:p>
          <a:p>
            <a:endParaRPr lang="hu-HU" dirty="0"/>
          </a:p>
        </p:txBody>
      </p:sp>
    </p:spTree>
    <p:extLst>
      <p:ext uri="{BB962C8B-B14F-4D97-AF65-F5344CB8AC3E}">
        <p14:creationId xmlns:p14="http://schemas.microsoft.com/office/powerpoint/2010/main" val="3405566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1071789"/>
          </a:xfrm>
        </p:spPr>
        <p:txBody>
          <a:bodyPr/>
          <a:lstStyle/>
          <a:p>
            <a:pPr algn="ctr"/>
            <a:r>
              <a:rPr lang="hu-HU" dirty="0" smtClean="0"/>
              <a:t>A hetvenes-nyolcvanas évek felnőttjei</a:t>
            </a:r>
            <a:endParaRPr lang="hu-HU" dirty="0"/>
          </a:p>
        </p:txBody>
      </p:sp>
      <p:pic>
        <p:nvPicPr>
          <p:cNvPr id="4" name="Tartalom helye 3" descr="C:\Users\Lenovo\Pictures\2019\Pátka_2019_06_12\2019-06-12\20190612_120344 (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65528" y="1569493"/>
            <a:ext cx="7588156" cy="4981432"/>
          </a:xfrm>
          <a:prstGeom prst="rect">
            <a:avLst/>
          </a:prstGeom>
          <a:noFill/>
          <a:ln>
            <a:noFill/>
          </a:ln>
        </p:spPr>
      </p:pic>
    </p:spTree>
    <p:extLst>
      <p:ext uri="{BB962C8B-B14F-4D97-AF65-F5344CB8AC3E}">
        <p14:creationId xmlns:p14="http://schemas.microsoft.com/office/powerpoint/2010/main" val="1840279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1026947"/>
          </a:xfrm>
        </p:spPr>
        <p:txBody>
          <a:bodyPr>
            <a:normAutofit/>
          </a:bodyPr>
          <a:lstStyle/>
          <a:p>
            <a:pPr algn="ctr"/>
            <a:r>
              <a:rPr lang="hu-HU" sz="3200" dirty="0" smtClean="0"/>
              <a:t>A hetvenes-nyolcvanas évek felnőtt generációja, napjaink nyugdíjasai</a:t>
            </a:r>
            <a:endParaRPr lang="hu-HU" sz="3200" dirty="0"/>
          </a:p>
        </p:txBody>
      </p:sp>
      <p:pic>
        <p:nvPicPr>
          <p:cNvPr id="4" name="Kép 3" descr="C:\Users\Lenovo\Pictures\2019\Pátka_2019_06_12\2019-06-12\20190612_121102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8982" y="1674542"/>
            <a:ext cx="7096836" cy="5006619"/>
          </a:xfrm>
          <a:prstGeom prst="rect">
            <a:avLst/>
          </a:prstGeom>
          <a:noFill/>
          <a:ln>
            <a:noFill/>
          </a:ln>
        </p:spPr>
      </p:pic>
    </p:spTree>
    <p:extLst>
      <p:ext uri="{BB962C8B-B14F-4D97-AF65-F5344CB8AC3E}">
        <p14:creationId xmlns:p14="http://schemas.microsoft.com/office/powerpoint/2010/main" val="839869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8481633" cy="839337"/>
          </a:xfrm>
          <a:solidFill>
            <a:schemeClr val="bg2">
              <a:lumMod val="90000"/>
            </a:schemeClr>
          </a:solidFill>
        </p:spPr>
        <p:txBody>
          <a:bodyPr>
            <a:normAutofit fontScale="90000"/>
          </a:bodyPr>
          <a:lstStyle/>
          <a:p>
            <a:pPr algn="ctr"/>
            <a:r>
              <a:rPr lang="hu-HU" sz="2800" b="1" dirty="0" smtClean="0"/>
              <a:t>Fiatalok a telepen a kilencvenes években</a:t>
            </a:r>
            <a:br>
              <a:rPr lang="hu-HU" sz="2800" b="1" dirty="0" smtClean="0"/>
            </a:br>
            <a:endParaRPr lang="hu-HU" sz="2800" b="1" dirty="0"/>
          </a:p>
        </p:txBody>
      </p:sp>
      <p:sp>
        <p:nvSpPr>
          <p:cNvPr id="3" name="Tartalom helye 2"/>
          <p:cNvSpPr>
            <a:spLocks noGrp="1"/>
          </p:cNvSpPr>
          <p:nvPr>
            <p:ph idx="1"/>
          </p:nvPr>
        </p:nvSpPr>
        <p:spPr>
          <a:xfrm>
            <a:off x="6277969" y="1596788"/>
            <a:ext cx="5459105" cy="4790364"/>
          </a:xfrm>
          <a:solidFill>
            <a:srgbClr val="FFD961"/>
          </a:solidFill>
        </p:spPr>
        <p:txBody>
          <a:bodyPr>
            <a:noAutofit/>
          </a:bodyPr>
          <a:lstStyle/>
          <a:p>
            <a:pPr marL="0" indent="0">
              <a:buNone/>
            </a:pPr>
            <a:endParaRPr lang="hu-HU" sz="2000" dirty="0" smtClean="0"/>
          </a:p>
          <a:p>
            <a:r>
              <a:rPr lang="hu-HU" sz="2000" dirty="0" smtClean="0"/>
              <a:t>1990-96 </a:t>
            </a:r>
            <a:r>
              <a:rPr lang="hu-HU" sz="2000" dirty="0"/>
              <a:t>között közülük többen elhelyezkedtek. </a:t>
            </a:r>
            <a:r>
              <a:rPr lang="hu-HU" sz="2000" dirty="0" smtClean="0"/>
              <a:t>Akkori munkaerő-piaci </a:t>
            </a:r>
            <a:r>
              <a:rPr lang="hu-HU" sz="2000" dirty="0"/>
              <a:t>helyzetüket azonban </a:t>
            </a:r>
            <a:r>
              <a:rPr lang="hu-HU" sz="2000" dirty="0" smtClean="0"/>
              <a:t>jól </a:t>
            </a:r>
            <a:r>
              <a:rPr lang="hu-HU" sz="2000" dirty="0"/>
              <a:t>jellemezte, hogy valamennyien </a:t>
            </a:r>
            <a:r>
              <a:rPr lang="hu-HU" sz="2000" dirty="0" err="1"/>
              <a:t>apáik</a:t>
            </a:r>
            <a:r>
              <a:rPr lang="hu-HU" sz="2000" dirty="0"/>
              <a:t> munkahelyein találtak állást. </a:t>
            </a:r>
            <a:endParaRPr lang="hu-HU" sz="2000" dirty="0" smtClean="0"/>
          </a:p>
          <a:p>
            <a:r>
              <a:rPr lang="hu-HU" sz="2000" dirty="0" smtClean="0"/>
              <a:t>Miközben </a:t>
            </a:r>
            <a:r>
              <a:rPr lang="hu-HU" sz="2000" dirty="0"/>
              <a:t>a közeli nagyvárosban szaporodtak az új munkaadók, a falusi cigányság elhelyezkedési </a:t>
            </a:r>
            <a:r>
              <a:rPr lang="hu-HU" sz="2000" dirty="0" smtClean="0"/>
              <a:t>lehetősége nem sokat </a:t>
            </a:r>
            <a:r>
              <a:rPr lang="hu-HU" sz="2000" dirty="0"/>
              <a:t>változott, </a:t>
            </a:r>
            <a:r>
              <a:rPr lang="hu-HU" sz="2000" dirty="0" smtClean="0"/>
              <a:t>a munkaadóknak csupán egy szűk köre foglalkoztatta őket, a rendszerváltás előtti vállalatok utódai. </a:t>
            </a:r>
          </a:p>
          <a:p>
            <a:r>
              <a:rPr lang="hu-HU" sz="2000" dirty="0" smtClean="0"/>
              <a:t>De </a:t>
            </a:r>
            <a:r>
              <a:rPr lang="hu-HU" sz="2000" dirty="0"/>
              <a:t>a telepen élő fiatalok fele </a:t>
            </a:r>
            <a:r>
              <a:rPr lang="hu-HU" sz="2000" dirty="0" smtClean="0"/>
              <a:t>a rendszeres próbálkozások ellenére a </a:t>
            </a:r>
            <a:r>
              <a:rPr lang="hu-HU" sz="2000" dirty="0"/>
              <a:t>korábbi helyekre sem jutott be. </a:t>
            </a:r>
            <a:endParaRPr lang="hu-HU" sz="2000" dirty="0" smtClean="0"/>
          </a:p>
          <a:p>
            <a:endParaRPr lang="hu-HU" sz="2000" dirty="0"/>
          </a:p>
          <a:p>
            <a:endParaRPr lang="hu-HU" sz="2400" dirty="0"/>
          </a:p>
        </p:txBody>
      </p:sp>
      <p:sp>
        <p:nvSpPr>
          <p:cNvPr id="5" name="Szöveg helye 4"/>
          <p:cNvSpPr>
            <a:spLocks noGrp="1"/>
          </p:cNvSpPr>
          <p:nvPr>
            <p:ph type="body" sz="half" idx="2"/>
          </p:nvPr>
        </p:nvSpPr>
        <p:spPr>
          <a:xfrm>
            <a:off x="423081" y="1596788"/>
            <a:ext cx="5595581" cy="4790364"/>
          </a:xfrm>
          <a:solidFill>
            <a:schemeClr val="accent4">
              <a:lumMod val="40000"/>
              <a:lumOff val="60000"/>
            </a:schemeClr>
          </a:solidFill>
        </p:spPr>
        <p:txBody>
          <a:bodyPr>
            <a:normAutofit/>
          </a:bodyPr>
          <a:lstStyle/>
          <a:p>
            <a:endParaRPr lang="hu-HU" sz="1800" dirty="0" smtClean="0"/>
          </a:p>
          <a:p>
            <a:pPr lvl="1"/>
            <a:r>
              <a:rPr lang="hu-HU" sz="1800" dirty="0" smtClean="0"/>
              <a:t>Miután </a:t>
            </a:r>
            <a:r>
              <a:rPr lang="hu-HU" sz="1800" dirty="0"/>
              <a:t>a családalapítás a cigányok körében rendszerint igen korai, a </a:t>
            </a:r>
            <a:r>
              <a:rPr lang="hu-HU" sz="1800" i="1" dirty="0"/>
              <a:t>40 év körüli korosztály gyermekei </a:t>
            </a:r>
            <a:r>
              <a:rPr lang="hu-HU" sz="1800" dirty="0"/>
              <a:t>közül már többen felnőttek, munkaképesek voltak a kilencvenes évek közepén. </a:t>
            </a:r>
          </a:p>
          <a:p>
            <a:pPr lvl="1"/>
            <a:endParaRPr lang="hu-HU" sz="1800" dirty="0" smtClean="0"/>
          </a:p>
          <a:p>
            <a:pPr lvl="1"/>
            <a:r>
              <a:rPr lang="hu-HU" sz="1800" dirty="0" smtClean="0"/>
              <a:t>A </a:t>
            </a:r>
            <a:r>
              <a:rPr lang="hu-HU" sz="1800" dirty="0"/>
              <a:t>szülők belátása és a törvények, helyi hatóságok (tanács, iskola) szigora következtében ők már kijárták a 8 osztályt, vagy legalább hetet 16 éves korukig. Ők még a régi „kisegítő” osztályba jártak, ahol a tanítóknak és a rendszerességnek köszönhetően felnőttként többnyire sikerült beilleszkedniük, családot alapítottak, dolgoznak, és kisebb-nagyobb mértékben kitörtek a mélyszegénységből. </a:t>
            </a:r>
          </a:p>
          <a:p>
            <a:endParaRPr lang="hu-HU" sz="1800" dirty="0"/>
          </a:p>
        </p:txBody>
      </p:sp>
    </p:spTree>
    <p:extLst>
      <p:ext uri="{BB962C8B-B14F-4D97-AF65-F5344CB8AC3E}">
        <p14:creationId xmlns:p14="http://schemas.microsoft.com/office/powerpoint/2010/main" val="808237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2381</Words>
  <Application>Microsoft Office PowerPoint</Application>
  <PresentationFormat>Szélesvásznú</PresentationFormat>
  <Paragraphs>77</Paragraphs>
  <Slides>14</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14</vt:i4>
      </vt:variant>
    </vt:vector>
  </HeadingPairs>
  <TitlesOfParts>
    <vt:vector size="19" baseType="lpstr">
      <vt:lpstr>Arial</vt:lpstr>
      <vt:lpstr>Bahnschrift</vt:lpstr>
      <vt:lpstr>Calibri</vt:lpstr>
      <vt:lpstr>Calibri Light</vt:lpstr>
      <vt:lpstr>Office-téma</vt:lpstr>
      <vt:lpstr>Változások egy falusi cigányközösségben  egy iparváros vonzáskörzetében  Az MTA Veszprémi Területi Bizottsága,  Gazdaság-, Jog- és Társadalomtudomány Szakbizottsága  MTA-VEAB Székház, Veszprém 2020. November 27.    </vt:lpstr>
      <vt:lpstr>Cigányok egy iparváros vonzáskörzetében</vt:lpstr>
      <vt:lpstr>Egy falusi cigányközösség életkörülményei 1995-ben</vt:lpstr>
      <vt:lpstr>Három nemzedék – Az idős korosztály</vt:lpstr>
      <vt:lpstr>A legidősebb generáció (A képen a cigányvajda háza)</vt:lpstr>
      <vt:lpstr>A középgeneráció</vt:lpstr>
      <vt:lpstr>A hetvenes-nyolcvanas évek felnőttjei</vt:lpstr>
      <vt:lpstr>A hetvenes-nyolcvanas évek felnőtt generációja, napjaink nyugdíjasai</vt:lpstr>
      <vt:lpstr>Fiatalok a telepen a kilencvenes években </vt:lpstr>
      <vt:lpstr> A harmadik nemzedék - a mai középgenerációhoz tartozók háza  az egykor magyarok lakta utcában.  </vt:lpstr>
      <vt:lpstr>Hogyan változtak a fiatalok életkörülményei?  Egy követő kutatás főbb tapasztalatai, 2019. </vt:lpstr>
      <vt:lpstr>A kisegítő osztály felszámolása és a helyi iskola megszűnése </vt:lpstr>
      <vt:lpstr>Összefoglalva</vt:lpstr>
      <vt:lpstr>Források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Szegénység a gyermekek és a fiatalok körében  hazai statisztikák és egy cigányközösség esetleírása alapján</dc:title>
  <dc:creator>Windows-felhasználó</dc:creator>
  <cp:lastModifiedBy>Windows-felhasználó</cp:lastModifiedBy>
  <cp:revision>69</cp:revision>
  <cp:lastPrinted>2019-11-21T13:15:15Z</cp:lastPrinted>
  <dcterms:created xsi:type="dcterms:W3CDTF">2019-11-20T10:21:56Z</dcterms:created>
  <dcterms:modified xsi:type="dcterms:W3CDTF">2020-11-20T10:12:00Z</dcterms:modified>
</cp:coreProperties>
</file>